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311" r:id="rId3"/>
    <p:sldId id="312" r:id="rId4"/>
    <p:sldId id="313" r:id="rId5"/>
    <p:sldId id="314" r:id="rId6"/>
    <p:sldId id="324" r:id="rId7"/>
    <p:sldId id="315" r:id="rId8"/>
    <p:sldId id="316" r:id="rId9"/>
    <p:sldId id="325" r:id="rId10"/>
    <p:sldId id="319" r:id="rId11"/>
    <p:sldId id="318" r:id="rId12"/>
    <p:sldId id="320" r:id="rId13"/>
    <p:sldId id="321" r:id="rId14"/>
    <p:sldId id="322" r:id="rId15"/>
    <p:sldId id="326" r:id="rId16"/>
    <p:sldId id="327" r:id="rId17"/>
    <p:sldId id="262" r:id="rId18"/>
    <p:sldId id="263" r:id="rId19"/>
    <p:sldId id="264" r:id="rId20"/>
    <p:sldId id="270" r:id="rId21"/>
    <p:sldId id="323" r:id="rId22"/>
    <p:sldId id="271" r:id="rId23"/>
    <p:sldId id="272" r:id="rId24"/>
    <p:sldId id="273" r:id="rId25"/>
    <p:sldId id="274" r:id="rId26"/>
    <p:sldId id="275" r:id="rId27"/>
    <p:sldId id="277" r:id="rId28"/>
    <p:sldId id="278" r:id="rId29"/>
    <p:sldId id="279" r:id="rId30"/>
    <p:sldId id="281" r:id="rId31"/>
    <p:sldId id="285" r:id="rId32"/>
    <p:sldId id="286" r:id="rId33"/>
    <p:sldId id="287" r:id="rId34"/>
    <p:sldId id="288" r:id="rId35"/>
    <p:sldId id="289" r:id="rId36"/>
    <p:sldId id="290" r:id="rId37"/>
    <p:sldId id="291" r:id="rId38"/>
    <p:sldId id="292" r:id="rId39"/>
    <p:sldId id="293" r:id="rId40"/>
    <p:sldId id="294" r:id="rId41"/>
    <p:sldId id="296" r:id="rId42"/>
    <p:sldId id="297" r:id="rId43"/>
    <p:sldId id="298" r:id="rId44"/>
    <p:sldId id="299" r:id="rId45"/>
    <p:sldId id="328" r:id="rId46"/>
    <p:sldId id="301" r:id="rId47"/>
    <p:sldId id="302" r:id="rId48"/>
    <p:sldId id="303" r:id="rId49"/>
    <p:sldId id="304" r:id="rId50"/>
    <p:sldId id="305" r:id="rId51"/>
    <p:sldId id="306" r:id="rId52"/>
    <p:sldId id="329" r:id="rId53"/>
    <p:sldId id="308" r:id="rId54"/>
  </p:sldIdLst>
  <p:sldSz cx="9144000" cy="5143500" type="screen16x9"/>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27" autoAdjust="0"/>
  </p:normalViewPr>
  <p:slideViewPr>
    <p:cSldViewPr snapToGrid="0" snapToObjects="1">
      <p:cViewPr varScale="1">
        <p:scale>
          <a:sx n="104" d="100"/>
          <a:sy n="104" d="100"/>
        </p:scale>
        <p:origin x="-208"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097374169"/>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479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29000"/>
          </a:xfrm>
        </p:spPr>
      </p:sp>
      <p:sp>
        <p:nvSpPr>
          <p:cNvPr id="3" name="Notes Placeholder 2"/>
          <p:cNvSpPr>
            <a:spLocks noGrp="1"/>
          </p:cNvSpPr>
          <p:nvPr>
            <p:ph type="body" idx="1"/>
          </p:nvPr>
        </p:nvSpPr>
        <p:spPr/>
        <p:txBody>
          <a:bodyPr lIns="90571" tIns="45286" rIns="90571" bIns="45286"/>
          <a:lstStyle/>
          <a:p>
            <a:r>
              <a:rPr lang="en-US" sz="2800" b="1" dirty="0"/>
              <a:t>Cloud Foundry </a:t>
            </a:r>
            <a:r>
              <a:rPr lang="en-US" sz="2800" b="1" dirty="0" err="1"/>
              <a:t>PaaS</a:t>
            </a:r>
            <a:endParaRPr lang="en-US" sz="2800" b="1" dirty="0"/>
          </a:p>
          <a:p>
            <a:endParaRPr lang="en-US" sz="2000" dirty="0"/>
          </a:p>
          <a:p>
            <a:r>
              <a:rPr lang="en-US" sz="2000" dirty="0"/>
              <a:t>An application runs in a </a:t>
            </a:r>
            <a:r>
              <a:rPr lang="en-US" sz="2000" b="1" dirty="0"/>
              <a:t>DEA, </a:t>
            </a:r>
            <a:r>
              <a:rPr lang="en-US" sz="2000" dirty="0"/>
              <a:t>which is a droplet execution agent</a:t>
            </a:r>
            <a:r>
              <a:rPr lang="en-US" sz="2000" b="1" dirty="0"/>
              <a:t>. </a:t>
            </a:r>
            <a:r>
              <a:rPr lang="en-US" sz="2000" dirty="0"/>
              <a:t>The</a:t>
            </a:r>
            <a:r>
              <a:rPr lang="en-US" sz="2000" b="1" dirty="0"/>
              <a:t> Cloud Controller </a:t>
            </a:r>
            <a:r>
              <a:rPr lang="en-US" sz="2000" dirty="0"/>
              <a:t>orchestrates the routing and lifecycle of all DEAs in the pool. </a:t>
            </a:r>
            <a:r>
              <a:rPr lang="en-US" sz="2000" b="1" dirty="0"/>
              <a:t>Routers</a:t>
            </a:r>
            <a:r>
              <a:rPr lang="en-US" sz="2000" dirty="0"/>
              <a:t> manage application traffic. </a:t>
            </a:r>
            <a:r>
              <a:rPr lang="en-US" sz="2000" b="1" dirty="0"/>
              <a:t>Health Manager </a:t>
            </a:r>
            <a:r>
              <a:rPr lang="en-US" sz="2000" dirty="0"/>
              <a:t>reports mismatched application states to the CC. A </a:t>
            </a:r>
            <a:r>
              <a:rPr lang="en-US" sz="2000" b="1" dirty="0"/>
              <a:t>service</a:t>
            </a:r>
            <a:r>
              <a:rPr lang="en-US" sz="2000" dirty="0"/>
              <a:t> </a:t>
            </a:r>
            <a:r>
              <a:rPr lang="en-US" sz="2000" b="1" dirty="0"/>
              <a:t>gateway</a:t>
            </a:r>
            <a:r>
              <a:rPr lang="en-US" sz="2000" dirty="0"/>
              <a:t> provides an interface for services (native or external). A </a:t>
            </a:r>
            <a:r>
              <a:rPr lang="en-US" sz="2000" b="1" dirty="0"/>
              <a:t>messaging</a:t>
            </a:r>
            <a:r>
              <a:rPr lang="en-US" sz="2000" dirty="0"/>
              <a:t> bus manages all system communication. Apps are accessed directly through the router while web and CLI clients (e.g., </a:t>
            </a:r>
            <a:r>
              <a:rPr lang="en-US" sz="2000" dirty="0" err="1"/>
              <a:t>vmc</a:t>
            </a:r>
            <a:r>
              <a:rPr lang="en-US" sz="2000" dirty="0"/>
              <a:t>, STS) access Cloud Controller via </a:t>
            </a:r>
            <a:r>
              <a:rPr lang="en-US" sz="2000" dirty="0" err="1"/>
              <a:t>RESTful</a:t>
            </a:r>
            <a:r>
              <a:rPr lang="en-US" sz="2000" dirty="0"/>
              <a:t> services.</a:t>
            </a:r>
          </a:p>
        </p:txBody>
      </p:sp>
      <p:sp>
        <p:nvSpPr>
          <p:cNvPr id="4" name="Slide Number Placeholder 3"/>
          <p:cNvSpPr>
            <a:spLocks noGrp="1"/>
          </p:cNvSpPr>
          <p:nvPr>
            <p:ph type="sldNum" sz="quarter" idx="10"/>
          </p:nvPr>
        </p:nvSpPr>
        <p:spPr>
          <a:xfrm>
            <a:off x="3884853" y="8685863"/>
            <a:ext cx="2971592" cy="456574"/>
          </a:xfrm>
          <a:prstGeom prst="rect">
            <a:avLst/>
          </a:prstGeom>
        </p:spPr>
        <p:txBody>
          <a:bodyPr lIns="89856" tIns="44928" rIns="89856" bIns="44928"/>
          <a:lstStyle/>
          <a:p>
            <a:fld id="{9FC8DD7F-993E-F240-9BF1-7E5C28EE956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0479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endParaRPr sz="2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b="1">
                <a:solidFill>
                  <a:srgbClr val="F16F3B"/>
                </a:solidFill>
                <a:uFill>
                  <a:solidFill>
                    <a:srgbClr val="F16F3B"/>
                  </a:solidFill>
                </a:uFill>
              </a:defRPr>
            </a:lvl1pPr>
          </a:lstStyle>
          <a:p>
            <a:pPr lvl="0">
              <a:defRPr sz="1800" b="0">
                <a:solidFill>
                  <a:srgbClr val="000000"/>
                </a:solidFill>
                <a:uFillTx/>
              </a:defRPr>
            </a:pPr>
            <a:r>
              <a:rPr sz="3600" b="1">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4" name="leftmedia.gif"/>
          <p:cNvPicPr/>
          <p:nvPr/>
        </p:nvPicPr>
        <p:blipFill>
          <a:blip/>
          <a:srcRect/>
          <a:stretch>
            <a:fillRect/>
          </a:stretch>
        </p:blipFill>
        <p:spPr>
          <a:xfrm>
            <a:off x="373941" y="1063724"/>
            <a:ext cx="2080364" cy="3390901"/>
          </a:xfrm>
          <a:prstGeom prst="rect">
            <a:avLst/>
          </a:prstGeom>
          <a:ln w="12700">
            <a:miter lim="400000"/>
          </a:ln>
        </p:spPr>
      </p:pic>
      <p:sp>
        <p:nvSpPr>
          <p:cNvPr id="75" name="Shape 75"/>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76" name="Shape 76"/>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7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79" name="Shape 7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80" name="Shape 8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1" name="Shape 81"/>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2" name="Shape 82"/>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83" name="Shape 83"/>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defRPr>
            </a:pPr>
            <a:endParaRP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8" name="Shape 8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0" name="Shape 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oter Bar Only">
    <p:spTree>
      <p:nvGrpSpPr>
        <p:cNvPr id="1" name=""/>
        <p:cNvGrpSpPr/>
        <p:nvPr/>
      </p:nvGrpSpPr>
      <p:grpSpPr>
        <a:xfrm>
          <a:off x="0" y="0"/>
          <a:ext cx="0" cy="0"/>
          <a:chOff x="0" y="0"/>
          <a:chExt cx="0" cy="0"/>
        </a:xfrm>
      </p:grpSpPr>
      <p:sp>
        <p:nvSpPr>
          <p:cNvPr id="93" name="Shape 9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95" name="Shape 9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96" name="Shape 96"/>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7"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98" name="Shape 98"/>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99" name="Shape 9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0" name="Shape 10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1" name="Shape 10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0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104" name="Shape 104"/>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endParaRPr/>
          </a:p>
        </p:txBody>
      </p:sp>
      <p:sp>
        <p:nvSpPr>
          <p:cNvPr id="105" name="Shape 105"/>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106"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08" name="Shape 108"/>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09" name="Shape 109"/>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10" name="Shape 1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1" name="Shape 11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12" name="Shape 11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3" name="Picture 112" descr="Pivotal_Logo_white.png"/>
          <p:cNvPicPr/>
          <p:nvPr/>
        </p:nvPicPr>
        <p:blipFill>
          <a:blip/>
          <a:stretch>
            <a:fillRect/>
          </a:stretch>
        </p:blipFill>
        <p:spPr>
          <a:xfrm>
            <a:off x="7941733" y="4713966"/>
            <a:ext cx="957263" cy="219456"/>
          </a:xfrm>
          <a:prstGeom prst="rect">
            <a:avLst/>
          </a:prstGeom>
          <a:ln w="12700">
            <a:miter lim="400000"/>
          </a:ln>
        </p:spPr>
      </p:pic>
      <p:sp>
        <p:nvSpPr>
          <p:cNvPr id="114" name="Shape 11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1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24" name="Shape 124"/>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25" name="Shape 125"/>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26" name="Shape 12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7" name="Shape 1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8" name="Shape 12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29" name="Picture 128" descr="Pivotal_Logo_white.png"/>
          <p:cNvPicPr/>
          <p:nvPr/>
        </p:nvPicPr>
        <p:blipFill>
          <a:blip/>
          <a:stretch>
            <a:fillRect/>
          </a:stretch>
        </p:blipFill>
        <p:spPr>
          <a:xfrm>
            <a:off x="7941733" y="4713966"/>
            <a:ext cx="957263" cy="219456"/>
          </a:xfrm>
          <a:prstGeom prst="rect">
            <a:avLst/>
          </a:prstGeom>
          <a:ln w="12700">
            <a:miter lim="400000"/>
          </a:ln>
        </p:spPr>
      </p:pic>
      <p:sp>
        <p:nvSpPr>
          <p:cNvPr id="130" name="Shape 13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3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09834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47529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2"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24" name="Shape 2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 name="Shape 25"/>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02781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sp>
        <p:nvSpPr>
          <p:cNvPr id="31" name="Shape 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3" name="Shape 33"/>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34" name="Shape 34"/>
          <p:cNvSpPr>
            <a:spLocks noGrp="1"/>
          </p:cNvSpPr>
          <p:nvPr>
            <p:ph type="title"/>
          </p:nvPr>
        </p:nvSpPr>
        <p:spPr>
          <a:xfrm>
            <a:off x="2728911" y="1003399"/>
            <a:ext cx="6048378" cy="1222276"/>
          </a:xfrm>
          <a:prstGeom prst="rect">
            <a:avLst/>
          </a:prstGeom>
        </p:spPr>
        <p:txBody>
          <a:bodyPr anchor="b"/>
          <a:lstStyle>
            <a:lvl1pPr>
              <a:defRPr sz="4400"/>
            </a:lvl1pPr>
          </a:lstStyle>
          <a:p>
            <a:pPr lvl="0">
              <a:defRPr sz="1800">
                <a:solidFill>
                  <a:srgbClr val="000000"/>
                </a:solidFill>
                <a:uFillTx/>
              </a:defRPr>
            </a:pPr>
            <a:r>
              <a:rPr sz="4400">
                <a:solidFill>
                  <a:srgbClr val="008881"/>
                </a:solidFill>
                <a:uFill>
                  <a:solidFill>
                    <a:srgbClr val="008881"/>
                  </a:solidFill>
                </a:uFill>
              </a:rPr>
              <a:t>Title Text</a:t>
            </a:r>
          </a:p>
        </p:txBody>
      </p:sp>
      <p:sp>
        <p:nvSpPr>
          <p:cNvPr id="35" name="Shape 35"/>
          <p:cNvSpPr>
            <a:spLocks noGrp="1"/>
          </p:cNvSpPr>
          <p:nvPr>
            <p:ph type="body" idx="1"/>
          </p:nvPr>
        </p:nvSpPr>
        <p:spPr>
          <a:xfrm>
            <a:off x="2728913" y="2455863"/>
            <a:ext cx="6048376" cy="1892301"/>
          </a:xfrm>
          <a:prstGeom prst="rect">
            <a:avLst/>
          </a:prstGeom>
        </p:spPr>
        <p:txBody>
          <a:bodyPr/>
          <a:lstStyle>
            <a:lvl1pPr marL="0" indent="0">
              <a:spcBef>
                <a:spcPts val="600"/>
              </a:spcBef>
              <a:buClrTx/>
              <a:buSzTx/>
              <a:buFontTx/>
              <a:buNone/>
              <a:defRPr sz="2800"/>
            </a:lvl1pPr>
            <a:lvl2pPr marL="0" indent="457200">
              <a:spcBef>
                <a:spcPts val="600"/>
              </a:spcBef>
              <a:buClrTx/>
              <a:buSzTx/>
              <a:buFontTx/>
              <a:buNone/>
              <a:defRPr sz="2800"/>
            </a:lvl2pPr>
            <a:lvl3pPr marL="0" indent="914400">
              <a:spcBef>
                <a:spcPts val="600"/>
              </a:spcBef>
              <a:buClrTx/>
              <a:buSzTx/>
              <a:buFontTx/>
              <a:buNone/>
              <a:defRPr sz="2800"/>
            </a:lvl3pPr>
            <a:lvl4pPr marL="0" indent="1371600">
              <a:spcBef>
                <a:spcPts val="600"/>
              </a:spcBef>
              <a:buClrTx/>
              <a:buSzTx/>
              <a:buFontTx/>
              <a:buNone/>
              <a:defRPr sz="2800"/>
            </a:lvl4pPr>
            <a:lvl5pPr marL="0" indent="1828800">
              <a:spcBef>
                <a:spcPts val="600"/>
              </a:spcBef>
              <a:buClrTx/>
              <a:buSzTx/>
              <a:buFontTx/>
              <a:buNone/>
              <a:defRPr sz="2800"/>
            </a:lvl5pPr>
          </a:lstStyle>
          <a:p>
            <a:pPr lvl="0">
              <a:defRPr sz="1800">
                <a:solidFill>
                  <a:srgbClr val="000000"/>
                </a:solidFill>
                <a:uFillTx/>
              </a:defRPr>
            </a:pPr>
            <a:r>
              <a:rPr sz="2800">
                <a:solidFill>
                  <a:srgbClr val="4D4D4D"/>
                </a:solidFill>
                <a:uFill>
                  <a:solidFill>
                    <a:srgbClr val="4D4D4D"/>
                  </a:solidFill>
                </a:uFill>
              </a:rPr>
              <a:t>Body Level One</a:t>
            </a:r>
          </a:p>
          <a:p>
            <a:pPr lvl="1">
              <a:defRPr sz="1800">
                <a:solidFill>
                  <a:srgbClr val="000000"/>
                </a:solidFill>
                <a:uFillTx/>
              </a:defRPr>
            </a:pPr>
            <a:r>
              <a:rPr sz="2800">
                <a:solidFill>
                  <a:srgbClr val="4D4D4D"/>
                </a:solidFill>
                <a:uFill>
                  <a:solidFill>
                    <a:srgbClr val="4D4D4D"/>
                  </a:solidFill>
                </a:uFill>
              </a:rPr>
              <a:t>Body Level Two</a:t>
            </a:r>
          </a:p>
          <a:p>
            <a:pPr lvl="2">
              <a:defRPr sz="1800">
                <a:solidFill>
                  <a:srgbClr val="000000"/>
                </a:solidFill>
                <a:uFillTx/>
              </a:defRPr>
            </a:pPr>
            <a:r>
              <a:rPr sz="2800">
                <a:solidFill>
                  <a:srgbClr val="4D4D4D"/>
                </a:solidFill>
                <a:uFill>
                  <a:solidFill>
                    <a:srgbClr val="4D4D4D"/>
                  </a:solidFill>
                </a:uFill>
              </a:rPr>
              <a:t>Body Level Three</a:t>
            </a:r>
          </a:p>
          <a:p>
            <a:pPr lvl="3">
              <a:defRPr sz="1800">
                <a:solidFill>
                  <a:srgbClr val="000000"/>
                </a:solidFill>
                <a:uFillTx/>
              </a:defRPr>
            </a:pPr>
            <a:r>
              <a:rPr sz="2800">
                <a:solidFill>
                  <a:srgbClr val="4D4D4D"/>
                </a:solidFill>
                <a:uFill>
                  <a:solidFill>
                    <a:srgbClr val="4D4D4D"/>
                  </a:solidFill>
                </a:uFill>
              </a:rPr>
              <a:t>Body Level Four</a:t>
            </a:r>
          </a:p>
          <a:p>
            <a:pPr lvl="4">
              <a:defRPr sz="1800">
                <a:solidFill>
                  <a:srgbClr val="000000"/>
                </a:solidFill>
                <a:uFillTx/>
              </a:defRPr>
            </a:pPr>
            <a:r>
              <a:rPr sz="2800">
                <a:solidFill>
                  <a:srgbClr val="4D4D4D"/>
                </a:solidFill>
                <a:uFill>
                  <a:solidFill>
                    <a:srgbClr val="4D4D4D"/>
                  </a:solidFill>
                </a:uFill>
              </a:rPr>
              <a:t>Body Level Five</a:t>
            </a:r>
          </a:p>
        </p:txBody>
      </p:sp>
      <p:sp>
        <p:nvSpPr>
          <p:cNvPr id="36" name="Shape 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39" name="Shape 3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0" name="Shape 4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4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2" name="Shape 4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43" name="Shape 43"/>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4" name="Shape 44"/>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45" name="Shape 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46" name="Shape 46"/>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4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0" name="Shape 50"/>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1" name="Shape 5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4" name="Shape 5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5" name="Shape 55"/>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latin typeface="+mn-lt"/>
                <a:ea typeface="+mn-ea"/>
                <a:cs typeface="+mn-cs"/>
                <a:sym typeface="Helvetica"/>
              </a:defRPr>
            </a:pPr>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8" name="Shape 5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60" name="Shape 6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1" name="Shape 61"/>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2" name="Shape 62"/>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64" name="Shape 6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6" name="Shape 66"/>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7" name="Shape 67"/>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8" name="Shape 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6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 name="pasted-image.pdf"/>
          <p:cNvPicPr/>
          <p:nvPr/>
        </p:nvPicPr>
        <p:blipFill>
          <a:blip r:embed="rId22">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 Id="rId18" Type="http://schemas.openxmlformats.org/officeDocument/2006/relationships/image" Target="../media/image56.png"/><Relationship Id="rId1" Type="http://schemas.openxmlformats.org/officeDocument/2006/relationships/slideLayout" Target="../slideLayouts/slideLayout1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2.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8.png"/><Relationship Id="rId13"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6.png"/><Relationship Id="rId10"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71.png"/><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82.png"/><Relationship Id="rId16" Type="http://schemas.openxmlformats.org/officeDocument/2006/relationships/image" Target="../media/image66.png"/><Relationship Id="rId17" Type="http://schemas.openxmlformats.org/officeDocument/2006/relationships/image" Target="../media/image67.png"/><Relationship Id="rId18" Type="http://schemas.openxmlformats.org/officeDocument/2006/relationships/image" Target="../media/image83.png"/><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88.png"/><Relationship Id="rId21" Type="http://schemas.openxmlformats.org/officeDocument/2006/relationships/image" Target="../media/image99.png"/><Relationship Id="rId22" Type="http://schemas.openxmlformats.org/officeDocument/2006/relationships/image" Target="../media/image100.png"/><Relationship Id="rId10" Type="http://schemas.openxmlformats.org/officeDocument/2006/relationships/image" Target="../media/image71.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95.png"/><Relationship Id="rId14" Type="http://schemas.openxmlformats.org/officeDocument/2006/relationships/image" Target="../media/image96.png"/><Relationship Id="rId15" Type="http://schemas.openxmlformats.org/officeDocument/2006/relationships/image" Target="../media/image97.png"/><Relationship Id="rId16" Type="http://schemas.openxmlformats.org/officeDocument/2006/relationships/image" Target="../media/image98.png"/><Relationship Id="rId17" Type="http://schemas.openxmlformats.org/officeDocument/2006/relationships/image" Target="../media/image90.png"/><Relationship Id="rId18" Type="http://schemas.openxmlformats.org/officeDocument/2006/relationships/image" Target="../media/image91.png"/><Relationship Id="rId19" Type="http://schemas.openxmlformats.org/officeDocument/2006/relationships/image" Target="../media/image87.png"/><Relationship Id="rId1" Type="http://schemas.openxmlformats.org/officeDocument/2006/relationships/slideLayout" Target="../slideLayouts/slideLayout13.xml"/><Relationship Id="rId2" Type="http://schemas.openxmlformats.org/officeDocument/2006/relationships/image" Target="../media/image64.png"/><Relationship Id="rId3" Type="http://schemas.openxmlformats.org/officeDocument/2006/relationships/image" Target="../media/image92.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9" Type="http://schemas.openxmlformats.org/officeDocument/2006/relationships/image" Target="../media/image52.png"/><Relationship Id="rId20" Type="http://schemas.openxmlformats.org/officeDocument/2006/relationships/image" Target="../media/image111.png"/><Relationship Id="rId21" Type="http://schemas.openxmlformats.org/officeDocument/2006/relationships/image" Target="../media/image112.png"/><Relationship Id="rId22" Type="http://schemas.openxmlformats.org/officeDocument/2006/relationships/image" Target="../media/image113.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png"/><Relationship Id="rId14" Type="http://schemas.openxmlformats.org/officeDocument/2006/relationships/image" Target="../media/image105.png"/><Relationship Id="rId15" Type="http://schemas.openxmlformats.org/officeDocument/2006/relationships/image" Target="../media/image106.png"/><Relationship Id="rId16" Type="http://schemas.openxmlformats.org/officeDocument/2006/relationships/image" Target="../media/image107.png"/><Relationship Id="rId17" Type="http://schemas.openxmlformats.org/officeDocument/2006/relationships/image" Target="../media/image108.png"/><Relationship Id="rId18" Type="http://schemas.openxmlformats.org/officeDocument/2006/relationships/image" Target="../media/image109.png"/><Relationship Id="rId19" Type="http://schemas.openxmlformats.org/officeDocument/2006/relationships/image" Target="../media/image110.png"/><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92.png"/><Relationship Id="rId8" Type="http://schemas.openxmlformats.org/officeDocument/2006/relationships/image" Target="../media/image51.png"/></Relationships>
</file>

<file path=ppt/slides/_rels/slide31.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7.png"/><Relationship Id="rId14" Type="http://schemas.openxmlformats.org/officeDocument/2006/relationships/image" Target="../media/image92.png"/><Relationship Id="rId15" Type="http://schemas.openxmlformats.org/officeDocument/2006/relationships/image" Target="../media/image96.png"/><Relationship Id="rId16" Type="http://schemas.openxmlformats.org/officeDocument/2006/relationships/image" Target="../media/image98.png"/><Relationship Id="rId1" Type="http://schemas.openxmlformats.org/officeDocument/2006/relationships/slideLayout" Target="../slideLayouts/slideLayout13.xml"/><Relationship Id="rId2" Type="http://schemas.openxmlformats.org/officeDocument/2006/relationships/image" Target="../media/image34.png"/><Relationship Id="rId3" Type="http://schemas.openxmlformats.org/officeDocument/2006/relationships/image" Target="../media/image4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41.png"/><Relationship Id="rId8" Type="http://schemas.openxmlformats.org/officeDocument/2006/relationships/image" Target="../media/image45.png"/><Relationship Id="rId9" Type="http://schemas.openxmlformats.org/officeDocument/2006/relationships/image" Target="../media/image71.png"/><Relationship Id="rId10"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1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 Id="rId3"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117.png"/><Relationship Id="rId9" Type="http://schemas.openxmlformats.org/officeDocument/2006/relationships/image" Target="../media/image88.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126.png"/><Relationship Id="rId7" Type="http://schemas.openxmlformats.org/officeDocument/2006/relationships/image" Target="../media/image92.png"/><Relationship Id="rId8" Type="http://schemas.openxmlformats.org/officeDocument/2006/relationships/image" Target="../media/image127.png"/><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1" Type="http://schemas.openxmlformats.org/officeDocument/2006/relationships/slideLayout" Target="../slideLayouts/slideLayout13.xml"/><Relationship Id="rId2" Type="http://schemas.openxmlformats.org/officeDocument/2006/relationships/image" Target="../media/image1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15.png"/><Relationship Id="rId13" Type="http://schemas.openxmlformats.org/officeDocument/2006/relationships/image" Target="../media/image31.jpeg"/><Relationship Id="rId14" Type="http://schemas.openxmlformats.org/officeDocument/2006/relationships/image" Target="../media/image32.jpe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126.png"/><Relationship Id="rId7" Type="http://schemas.openxmlformats.org/officeDocument/2006/relationships/image" Target="../media/image92.png"/><Relationship Id="rId8" Type="http://schemas.openxmlformats.org/officeDocument/2006/relationships/image" Target="../media/image131.png"/><Relationship Id="rId9" Type="http://schemas.openxmlformats.org/officeDocument/2006/relationships/image" Target="../media/image132.png"/><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github.com/cloudfoundry-community/cf-docs-contrib/wiki/Buildpack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solidFill>
                  <a:srgbClr val="000000"/>
                </a:solidFill>
                <a:uFillTx/>
              </a:defRPr>
            </a:pPr>
            <a:r>
              <a:rPr sz="3600">
                <a:solidFill>
                  <a:srgbClr val="F06E40"/>
                </a:solidFill>
                <a:uFill>
                  <a:solidFill>
                    <a:srgbClr val="F16F3B"/>
                  </a:solidFill>
                </a:uFill>
              </a:rPr>
              <a:t>Pivotal Cloud Platform Deep Dive</a:t>
            </a:r>
          </a:p>
        </p:txBody>
      </p:sp>
      <p:sp>
        <p:nvSpPr>
          <p:cNvPr id="136" name="Shape 136"/>
          <p:cNvSpPr>
            <a:spLocks noGrp="1"/>
          </p:cNvSpPr>
          <p:nvPr>
            <p:ph type="body" idx="1"/>
          </p:nvPr>
        </p:nvSpPr>
        <p:spPr>
          <a:prstGeom prst="rect">
            <a:avLst/>
          </a:prstGeom>
        </p:spPr>
        <p:txBody>
          <a:bodyPr/>
          <a:lstStyle/>
          <a:p>
            <a:pPr lvl="0">
              <a:defRPr sz="1800">
                <a:solidFill>
                  <a:srgbClr val="000000"/>
                </a:solidFill>
                <a:uFillTx/>
              </a:defRPr>
            </a:pPr>
            <a:r>
              <a:rPr sz="2400" dirty="0" smtClean="0">
                <a:solidFill>
                  <a:srgbClr val="1BA8DC"/>
                </a:solidFill>
                <a:uFill>
                  <a:solidFill>
                    <a:srgbClr val="3EA7BC"/>
                  </a:solidFill>
                </a:uFill>
              </a:rPr>
              <a:t>Architecture </a:t>
            </a:r>
            <a:r>
              <a:rPr sz="2400" dirty="0">
                <a:solidFill>
                  <a:srgbClr val="1BA8DC"/>
                </a:solidFill>
                <a:uFill>
                  <a:solidFill>
                    <a:srgbClr val="3EA7BC"/>
                  </a:solidFill>
                </a:uFill>
              </a:rPr>
              <a:t>and </a:t>
            </a:r>
            <a:r>
              <a:rPr sz="2400" dirty="0" smtClean="0">
                <a:solidFill>
                  <a:srgbClr val="1BA8DC"/>
                </a:solidFill>
                <a:uFill>
                  <a:solidFill>
                    <a:srgbClr val="3EA7BC"/>
                  </a:solidFill>
                </a:uFill>
              </a:rPr>
              <a:t>Operat</a:t>
            </a:r>
            <a:r>
              <a:rPr lang="en-US" sz="2400" dirty="0" smtClean="0">
                <a:solidFill>
                  <a:srgbClr val="1BA8DC"/>
                </a:solidFill>
                <a:uFill>
                  <a:solidFill>
                    <a:srgbClr val="3EA7BC"/>
                  </a:solidFill>
                </a:uFill>
              </a:rPr>
              <a:t>ions</a:t>
            </a:r>
            <a:endParaRPr sz="2400" dirty="0">
              <a:solidFill>
                <a:srgbClr val="1BA8DC"/>
              </a:solidFill>
              <a:uFill>
                <a:solidFill>
                  <a:srgbClr val="3EA7BC"/>
                </a:solidFill>
              </a:uFill>
            </a:endParaRPr>
          </a:p>
        </p:txBody>
      </p:sp>
      <p:sp>
        <p:nvSpPr>
          <p:cNvPr id="138" name="Shape 1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spTree>
    <p:extLst>
      <p:ext uri="{BB962C8B-B14F-4D97-AF65-F5344CB8AC3E}">
        <p14:creationId xmlns:p14="http://schemas.microsoft.com/office/powerpoint/2010/main" val="17769438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34"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35"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36"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37"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38"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39"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40" name="Line 19"/>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1" name="Line 20"/>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2" name="Line 21"/>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3"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4"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5"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01283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69645"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69646"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69647"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50"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2" name="Line 20"/>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3" name="Line 21"/>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4" name="Line 22"/>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cgroups</a:t>
            </a:r>
            <a:endParaRPr lang="en-US" sz="700">
              <a:solidFill>
                <a:srgbClr val="000000"/>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64" name="Rectangle 32"/>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65" name="Rectangle 33"/>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a:cs typeface="Helvetica Neue Thin" charset="0"/>
              </a:rPr>
              <a:t>CPU</a:t>
            </a:r>
            <a:endParaRPr lang="en-US" sz="700">
              <a:solidFill>
                <a:srgbClr val="000000"/>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92348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556427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7835" name="Rectangle 11"/>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7836" name="Rectangle 12"/>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7837" name="Rectangle 13"/>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7838" name="Rectangle 14"/>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7839" name="Rectangle 15"/>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7840" name="Rectangle 16"/>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7841" name="Line 17"/>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2" name="Line 18"/>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3" name="Line 19"/>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7" name="Rectangle 23"/>
          <p:cNvSpPr>
            <a:spLocks/>
          </p:cNvSpPr>
          <p:nvPr/>
        </p:nvSpPr>
        <p:spPr bwMode="auto">
          <a:xfrm>
            <a:off x="26790" y="1028068"/>
            <a:ext cx="679798"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cs typeface="Helvetica Neue Thin" charset="0"/>
              </a:rPr>
              <a:t>PID</a:t>
            </a:r>
            <a:endParaRPr lang="en-US" sz="700">
              <a:solidFill>
                <a:srgbClr val="000000"/>
              </a:solidFill>
              <a:cs typeface="Helvetica Neue Thin" charset="0"/>
            </a:endParaRPr>
          </a:p>
        </p:txBody>
      </p:sp>
      <p:sp>
        <p:nvSpPr>
          <p:cNvPr id="77848" name="Rectangle 24"/>
          <p:cNvSpPr>
            <a:spLocks/>
          </p:cNvSpPr>
          <p:nvPr/>
        </p:nvSpPr>
        <p:spPr bwMode="auto">
          <a:xfrm>
            <a:off x="847725"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4</a:t>
            </a:r>
            <a:endParaRPr lang="en-US" sz="7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PID namespace</a:t>
            </a:r>
            <a:endParaRPr lang="en-US" sz="700">
              <a:solidFill>
                <a:srgbClr val="000000"/>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3288319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8858" name="Rectangle 10"/>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8859" name="Rectangle 11"/>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8860" name="Rectangle 12"/>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8861" name="Rectangle 13"/>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8862" name="Rectangle 14"/>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8863" name="Rectangle 15"/>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8864" name="Line 16"/>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5" name="Line 17"/>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6" name="Line 18"/>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PID</a:t>
            </a:r>
            <a:endParaRPr lang="en-US" sz="700">
              <a:solidFill>
                <a:srgbClr val="000000"/>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Network</a:t>
            </a:r>
            <a:endParaRPr lang="en-US" sz="700">
              <a:solidFill>
                <a:srgbClr val="000000"/>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Mount</a:t>
            </a:r>
            <a:endParaRPr lang="en-US" sz="700">
              <a:solidFill>
                <a:srgbClr val="000000"/>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User</a:t>
            </a:r>
            <a:endParaRPr lang="en-US" sz="700">
              <a:solidFill>
                <a:srgbClr val="000000"/>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namespaces</a:t>
            </a:r>
            <a:endParaRPr lang="en-US" sz="700">
              <a:solidFill>
                <a:srgbClr val="000000"/>
              </a:solidFill>
              <a:cs typeface="Helvetica Neue Thin" charset="0"/>
            </a:endParaRPr>
          </a:p>
        </p:txBody>
      </p:sp>
      <p:sp>
        <p:nvSpPr>
          <p:cNvPr id="34"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35"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36"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656068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9756E"/>
                </a:solidFill>
                <a:uFill>
                  <a:solidFill>
                    <a:srgbClr val="2C95DD"/>
                  </a:solidFill>
                </a:uFill>
              </a:rPr>
              <a:t>Application containers and scaling</a:t>
            </a:r>
            <a:endParaRPr lang="en-US" sz="2800" i="1" dirty="0"/>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4558665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Creating and Binding a </a:t>
            </a:r>
            <a:r>
              <a:rPr lang="en-US" sz="2800" i="1" dirty="0"/>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1663121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5" name="Shape 375"/>
          <p:cNvSpPr/>
          <p:nvPr/>
        </p:nvSpPr>
        <p:spPr>
          <a:xfrm>
            <a:off x="1251854" y="686608"/>
            <a:ext cx="6640292" cy="3783209"/>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376" name="Shape 3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377" name="Shape 377"/>
          <p:cNvSpPr/>
          <p:nvPr/>
        </p:nvSpPr>
        <p:spPr>
          <a:xfrm>
            <a:off x="1300929" y="2663448"/>
            <a:ext cx="6541568" cy="388404"/>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Loggregator</a:t>
            </a:r>
          </a:p>
        </p:txBody>
      </p:sp>
      <p:sp>
        <p:nvSpPr>
          <p:cNvPr id="378" name="Shape 378"/>
          <p:cNvSpPr/>
          <p:nvPr/>
        </p:nvSpPr>
        <p:spPr>
          <a:xfrm>
            <a:off x="4554564" y="1859719"/>
            <a:ext cx="3302001" cy="758534"/>
          </a:xfrm>
          <a:prstGeom prst="roundRect">
            <a:avLst>
              <a:gd name="adj" fmla="val 669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500">
                <a:solidFill>
                  <a:srgbClr val="FFFFFF"/>
                </a:solidFill>
                <a:latin typeface="Avenir Next"/>
                <a:ea typeface="Avenir Next"/>
                <a:cs typeface="Avenir Next"/>
                <a:sym typeface="Avenir Next"/>
              </a:defRPr>
            </a:lvl1pPr>
          </a:lstStyle>
          <a:p>
            <a:pPr lvl="0">
              <a:defRPr sz="1800">
                <a:solidFill>
                  <a:srgbClr val="000000"/>
                </a:solidFill>
                <a:uFillTx/>
              </a:defRPr>
            </a:pPr>
            <a:r>
              <a:rPr sz="1500">
                <a:solidFill>
                  <a:srgbClr val="FFFFFF"/>
                </a:solidFill>
                <a:uFill>
                  <a:solidFill>
                    <a:srgbClr val="4D4D4D"/>
                  </a:solidFill>
                </a:uFill>
              </a:rPr>
              <a:t>        DEA Pool</a:t>
            </a:r>
          </a:p>
        </p:txBody>
      </p:sp>
      <p:sp>
        <p:nvSpPr>
          <p:cNvPr id="379" name="Shape 379"/>
          <p:cNvSpPr/>
          <p:nvPr/>
        </p:nvSpPr>
        <p:spPr>
          <a:xfrm>
            <a:off x="1295559" y="722862"/>
            <a:ext cx="6552308" cy="356688"/>
          </a:xfrm>
          <a:prstGeom prst="roundRect">
            <a:avLst>
              <a:gd name="adj" fmla="val 14006"/>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Router</a:t>
            </a:r>
          </a:p>
        </p:txBody>
      </p:sp>
      <p:pic>
        <p:nvPicPr>
          <p:cNvPr id="380" name="pasted-image.pdf"/>
          <p:cNvPicPr/>
          <p:nvPr/>
        </p:nvPicPr>
        <p:blipFill>
          <a:blip r:embed="rId2">
            <a:extLst/>
          </a:blip>
          <a:stretch>
            <a:fillRect/>
          </a:stretch>
        </p:blipFill>
        <p:spPr>
          <a:xfrm>
            <a:off x="1364179" y="801063"/>
            <a:ext cx="241301" cy="241301"/>
          </a:xfrm>
          <a:prstGeom prst="rect">
            <a:avLst/>
          </a:prstGeom>
          <a:ln w="3175">
            <a:miter lim="400000"/>
          </a:ln>
        </p:spPr>
      </p:pic>
      <p:sp>
        <p:nvSpPr>
          <p:cNvPr id="381" name="Shape 381"/>
          <p:cNvSpPr/>
          <p:nvPr/>
        </p:nvSpPr>
        <p:spPr>
          <a:xfrm>
            <a:off x="1295559" y="1116562"/>
            <a:ext cx="6552308" cy="334684"/>
          </a:xfrm>
          <a:prstGeom prst="roundRect">
            <a:avLst>
              <a:gd name="adj" fmla="val 1492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600">
                <a:solidFill>
                  <a:srgbClr val="FFFFFF"/>
                </a:solidFill>
                <a:uFill>
                  <a:solidFill>
                    <a:srgbClr val="4D4D4D"/>
                  </a:solidFill>
                </a:uFill>
                <a:latin typeface="Avenir Next"/>
                <a:ea typeface="Avenir Next"/>
                <a:cs typeface="Avenir Next"/>
                <a:sym typeface="Avenir Next"/>
              </a:rPr>
              <a:t>Cloud Controller</a:t>
            </a:r>
          </a:p>
        </p:txBody>
      </p:sp>
      <p:pic>
        <p:nvPicPr>
          <p:cNvPr id="382" name="pasted-image.pdf"/>
          <p:cNvPicPr/>
          <p:nvPr/>
        </p:nvPicPr>
        <p:blipFill>
          <a:blip r:embed="rId3">
            <a:extLst/>
          </a:blip>
          <a:stretch>
            <a:fillRect/>
          </a:stretch>
        </p:blipFill>
        <p:spPr>
          <a:xfrm>
            <a:off x="1377556" y="1162099"/>
            <a:ext cx="192301" cy="247244"/>
          </a:xfrm>
          <a:prstGeom prst="rect">
            <a:avLst/>
          </a:prstGeom>
          <a:ln w="3175">
            <a:miter lim="400000"/>
          </a:ln>
        </p:spPr>
      </p:pic>
      <p:sp>
        <p:nvSpPr>
          <p:cNvPr id="383" name="Shape 383"/>
          <p:cNvSpPr/>
          <p:nvPr/>
        </p:nvSpPr>
        <p:spPr>
          <a:xfrm>
            <a:off x="1295559" y="3502821"/>
            <a:ext cx="3176522" cy="332030"/>
          </a:xfrm>
          <a:prstGeom prst="roundRect">
            <a:avLst>
              <a:gd name="adj" fmla="val 1475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384" name="Shape 384"/>
          <p:cNvSpPr/>
          <p:nvPr/>
        </p:nvSpPr>
        <p:spPr>
          <a:xfrm>
            <a:off x="4554564" y="3502821"/>
            <a:ext cx="3302001" cy="340587"/>
          </a:xfrm>
          <a:prstGeom prst="roundRect">
            <a:avLst>
              <a:gd name="adj" fmla="val 1491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Agent</a:t>
            </a:r>
          </a:p>
        </p:txBody>
      </p:sp>
      <p:sp>
        <p:nvSpPr>
          <p:cNvPr id="385" name="Shape 385"/>
          <p:cNvSpPr/>
          <p:nvPr/>
        </p:nvSpPr>
        <p:spPr>
          <a:xfrm>
            <a:off x="1295559" y="1482214"/>
            <a:ext cx="3176522" cy="334683"/>
          </a:xfrm>
          <a:prstGeom prst="roundRect">
            <a:avLst>
              <a:gd name="adj" fmla="val 1460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UAA/Login Servers</a:t>
            </a:r>
          </a:p>
        </p:txBody>
      </p:sp>
      <p:pic>
        <p:nvPicPr>
          <p:cNvPr id="386" name="pasted-image.pdf"/>
          <p:cNvPicPr/>
          <p:nvPr/>
        </p:nvPicPr>
        <p:blipFill>
          <a:blip r:embed="rId4">
            <a:extLst/>
          </a:blip>
          <a:stretch>
            <a:fillRect/>
          </a:stretch>
        </p:blipFill>
        <p:spPr>
          <a:xfrm>
            <a:off x="1327656" y="1563371"/>
            <a:ext cx="317501" cy="173183"/>
          </a:xfrm>
          <a:prstGeom prst="rect">
            <a:avLst/>
          </a:prstGeom>
          <a:ln w="3175">
            <a:miter lim="400000"/>
          </a:ln>
        </p:spPr>
      </p:pic>
      <p:sp>
        <p:nvSpPr>
          <p:cNvPr id="387" name="Shape 387"/>
          <p:cNvSpPr/>
          <p:nvPr/>
        </p:nvSpPr>
        <p:spPr>
          <a:xfrm>
            <a:off x="4554564" y="1488140"/>
            <a:ext cx="3302001" cy="334684"/>
          </a:xfrm>
          <a:prstGeom prst="roundRect">
            <a:avLst>
              <a:gd name="adj" fmla="val 151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Health Manager</a:t>
            </a:r>
          </a:p>
        </p:txBody>
      </p:sp>
      <p:pic>
        <p:nvPicPr>
          <p:cNvPr id="388" name="pasted-image.pdf"/>
          <p:cNvPicPr/>
          <p:nvPr/>
        </p:nvPicPr>
        <p:blipFill>
          <a:blip r:embed="rId5">
            <a:extLst/>
          </a:blip>
          <a:stretch>
            <a:fillRect/>
          </a:stretch>
        </p:blipFill>
        <p:spPr>
          <a:xfrm>
            <a:off x="4688029" y="1545714"/>
            <a:ext cx="241301" cy="227107"/>
          </a:xfrm>
          <a:prstGeom prst="rect">
            <a:avLst/>
          </a:prstGeom>
          <a:ln w="3175">
            <a:miter lim="400000"/>
          </a:ln>
        </p:spPr>
      </p:pic>
      <p:sp>
        <p:nvSpPr>
          <p:cNvPr id="389" name="Shape 389"/>
          <p:cNvSpPr/>
          <p:nvPr/>
        </p:nvSpPr>
        <p:spPr>
          <a:xfrm>
            <a:off x="1295559" y="1856289"/>
            <a:ext cx="3176522" cy="770484"/>
          </a:xfrm>
          <a:prstGeom prst="roundRect">
            <a:avLst>
              <a:gd name="adj" fmla="val 634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Service Broker Node(s)</a:t>
            </a:r>
          </a:p>
        </p:txBody>
      </p:sp>
      <p:pic>
        <p:nvPicPr>
          <p:cNvPr id="390" name="pasted-image.pdf"/>
          <p:cNvPicPr/>
          <p:nvPr/>
        </p:nvPicPr>
        <p:blipFill>
          <a:blip r:embed="rId6">
            <a:extLst/>
          </a:blip>
          <a:stretch>
            <a:fillRect/>
          </a:stretch>
        </p:blipFill>
        <p:spPr>
          <a:xfrm>
            <a:off x="2288135" y="1997196"/>
            <a:ext cx="308223" cy="290092"/>
          </a:xfrm>
          <a:prstGeom prst="rect">
            <a:avLst/>
          </a:prstGeom>
          <a:ln w="3175">
            <a:miter lim="400000"/>
          </a:ln>
        </p:spPr>
      </p:pic>
      <p:pic>
        <p:nvPicPr>
          <p:cNvPr id="391" name="pasted-image.pdf"/>
          <p:cNvPicPr/>
          <p:nvPr/>
        </p:nvPicPr>
        <p:blipFill>
          <a:blip r:embed="rId6">
            <a:extLst/>
          </a:blip>
          <a:stretch>
            <a:fillRect/>
          </a:stretch>
        </p:blipFill>
        <p:spPr>
          <a:xfrm>
            <a:off x="2685010" y="2002713"/>
            <a:ext cx="306867" cy="288816"/>
          </a:xfrm>
          <a:prstGeom prst="rect">
            <a:avLst/>
          </a:prstGeom>
          <a:ln w="3175">
            <a:miter lim="400000"/>
          </a:ln>
        </p:spPr>
      </p:pic>
      <p:pic>
        <p:nvPicPr>
          <p:cNvPr id="392" name="pasted-image.pdf"/>
          <p:cNvPicPr/>
          <p:nvPr/>
        </p:nvPicPr>
        <p:blipFill>
          <a:blip r:embed="rId6">
            <a:extLst/>
          </a:blip>
          <a:stretch>
            <a:fillRect/>
          </a:stretch>
        </p:blipFill>
        <p:spPr>
          <a:xfrm>
            <a:off x="3107285" y="2002713"/>
            <a:ext cx="308223" cy="290092"/>
          </a:xfrm>
          <a:prstGeom prst="rect">
            <a:avLst/>
          </a:prstGeom>
          <a:ln w="3175">
            <a:miter lim="400000"/>
          </a:ln>
        </p:spPr>
      </p:pic>
      <p:sp>
        <p:nvSpPr>
          <p:cNvPr id="393" name="Shape 393"/>
          <p:cNvSpPr/>
          <p:nvPr/>
        </p:nvSpPr>
        <p:spPr>
          <a:xfrm>
            <a:off x="1287435" y="3085998"/>
            <a:ext cx="6568555" cy="383907"/>
          </a:xfrm>
          <a:prstGeom prst="roundRect">
            <a:avLst>
              <a:gd name="adj" fmla="val 1323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Messaging (NATS)</a:t>
            </a:r>
          </a:p>
        </p:txBody>
      </p:sp>
      <p:pic>
        <p:nvPicPr>
          <p:cNvPr id="394" name="pasted-image.pdf"/>
          <p:cNvPicPr/>
          <p:nvPr/>
        </p:nvPicPr>
        <p:blipFill>
          <a:blip r:embed="rId7">
            <a:extLst/>
          </a:blip>
          <a:stretch>
            <a:fillRect/>
          </a:stretch>
        </p:blipFill>
        <p:spPr>
          <a:xfrm>
            <a:off x="1351479" y="3204705"/>
            <a:ext cx="266701" cy="215901"/>
          </a:xfrm>
          <a:prstGeom prst="rect">
            <a:avLst/>
          </a:prstGeom>
          <a:ln w="3175">
            <a:miter lim="400000"/>
          </a:ln>
        </p:spPr>
      </p:pic>
      <p:pic>
        <p:nvPicPr>
          <p:cNvPr id="395" name="pasted-image.pdf"/>
          <p:cNvPicPr/>
          <p:nvPr/>
        </p:nvPicPr>
        <p:blipFill>
          <a:blip r:embed="rId8">
            <a:extLst/>
          </a:blip>
          <a:stretch>
            <a:fillRect/>
          </a:stretch>
        </p:blipFill>
        <p:spPr>
          <a:xfrm>
            <a:off x="4688029" y="2349612"/>
            <a:ext cx="241301" cy="228601"/>
          </a:xfrm>
          <a:prstGeom prst="rect">
            <a:avLst/>
          </a:prstGeom>
          <a:ln w="3175">
            <a:miter lim="400000"/>
          </a:ln>
        </p:spPr>
      </p:pic>
      <p:grpSp>
        <p:nvGrpSpPr>
          <p:cNvPr id="399" name="Group 399"/>
          <p:cNvGrpSpPr/>
          <p:nvPr/>
        </p:nvGrpSpPr>
        <p:grpSpPr>
          <a:xfrm>
            <a:off x="4589025" y="1929922"/>
            <a:ext cx="964158" cy="385764"/>
            <a:chOff x="0" y="0"/>
            <a:chExt cx="964156" cy="385763"/>
          </a:xfrm>
        </p:grpSpPr>
        <p:pic>
          <p:nvPicPr>
            <p:cNvPr id="396"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397"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398"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pic>
        <p:nvPicPr>
          <p:cNvPr id="400" name="pasted-image.pdf"/>
          <p:cNvPicPr/>
          <p:nvPr/>
        </p:nvPicPr>
        <p:blipFill>
          <a:blip r:embed="rId12">
            <a:extLst/>
          </a:blip>
          <a:stretch>
            <a:fillRect/>
          </a:stretch>
        </p:blipFill>
        <p:spPr>
          <a:xfrm>
            <a:off x="1353056" y="3546010"/>
            <a:ext cx="241301" cy="241301"/>
          </a:xfrm>
          <a:prstGeom prst="rect">
            <a:avLst/>
          </a:prstGeom>
          <a:ln w="3175">
            <a:miter lim="400000"/>
          </a:ln>
        </p:spPr>
      </p:pic>
      <p:pic>
        <p:nvPicPr>
          <p:cNvPr id="401" name="pasted-image.pdf"/>
          <p:cNvPicPr/>
          <p:nvPr/>
        </p:nvPicPr>
        <p:blipFill>
          <a:blip r:embed="rId12">
            <a:extLst/>
          </a:blip>
          <a:stretch>
            <a:fillRect/>
          </a:stretch>
        </p:blipFill>
        <p:spPr>
          <a:xfrm>
            <a:off x="4621557" y="3558679"/>
            <a:ext cx="241301" cy="241301"/>
          </a:xfrm>
          <a:prstGeom prst="rect">
            <a:avLst/>
          </a:prstGeom>
          <a:ln w="3175">
            <a:miter lim="400000"/>
          </a:ln>
        </p:spPr>
      </p:pic>
      <p:sp>
        <p:nvSpPr>
          <p:cNvPr id="402" name="Shape 402"/>
          <p:cNvSpPr/>
          <p:nvPr/>
        </p:nvSpPr>
        <p:spPr>
          <a:xfrm>
            <a:off x="1317151" y="2698338"/>
            <a:ext cx="335356" cy="266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FFFFFF"/>
                </a:solidFill>
                <a:uFillTx/>
                <a:latin typeface="FontAwesome"/>
                <a:ea typeface="FontAwesome"/>
                <a:cs typeface="FontAwesome"/>
                <a:sym typeface="FontAwesome"/>
              </a:defRPr>
            </a:lvl1pPr>
          </a:lstStyle>
          <a:p>
            <a:pPr lvl="0">
              <a:defRPr>
                <a:solidFill>
                  <a:srgbClr val="000000"/>
                </a:solidFill>
              </a:defRPr>
            </a:pPr>
            <a:r>
              <a:rPr>
                <a:solidFill>
                  <a:srgbClr val="FFFFFF"/>
                </a:solidFill>
              </a:rPr>
              <a:t></a:t>
            </a:r>
          </a:p>
        </p:txBody>
      </p:sp>
      <p:sp>
        <p:nvSpPr>
          <p:cNvPr id="403" name="Shape 403"/>
          <p:cNvSpPr/>
          <p:nvPr/>
        </p:nvSpPr>
        <p:spPr>
          <a:xfrm>
            <a:off x="1287436" y="3870905"/>
            <a:ext cx="6568554" cy="549733"/>
          </a:xfrm>
          <a:prstGeom prst="roundRect">
            <a:avLst>
              <a:gd name="adj" fmla="val 9210"/>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IaaS</a:t>
            </a:r>
          </a:p>
        </p:txBody>
      </p:sp>
      <p:pic>
        <p:nvPicPr>
          <p:cNvPr id="404" name="droppedImage.tiff"/>
          <p:cNvPicPr/>
          <p:nvPr/>
        </p:nvPicPr>
        <p:blipFill>
          <a:blip r:embed="rId13">
            <a:extLst/>
          </a:blip>
          <a:stretch>
            <a:fillRect/>
          </a:stretch>
        </p:blipFill>
        <p:spPr>
          <a:xfrm>
            <a:off x="2297200" y="3943650"/>
            <a:ext cx="423040" cy="423039"/>
          </a:xfrm>
          <a:prstGeom prst="rect">
            <a:avLst/>
          </a:prstGeom>
          <a:ln w="12700">
            <a:miter lim="400000"/>
          </a:ln>
        </p:spPr>
      </p:pic>
      <p:pic>
        <p:nvPicPr>
          <p:cNvPr id="405" name="pasted-image.pdf"/>
          <p:cNvPicPr/>
          <p:nvPr/>
        </p:nvPicPr>
        <p:blipFill>
          <a:blip r:embed="rId14">
            <a:extLst/>
          </a:blip>
          <a:stretch>
            <a:fillRect/>
          </a:stretch>
        </p:blipFill>
        <p:spPr>
          <a:xfrm>
            <a:off x="3013380" y="3941781"/>
            <a:ext cx="424346" cy="424346"/>
          </a:xfrm>
          <a:prstGeom prst="rect">
            <a:avLst/>
          </a:prstGeom>
          <a:ln w="12700">
            <a:miter lim="400000"/>
          </a:ln>
        </p:spPr>
      </p:pic>
      <p:pic>
        <p:nvPicPr>
          <p:cNvPr id="406" name="droppedImage.tiff"/>
          <p:cNvPicPr/>
          <p:nvPr/>
        </p:nvPicPr>
        <p:blipFill>
          <a:blip r:embed="rId15">
            <a:extLst/>
          </a:blip>
          <a:stretch>
            <a:fillRect/>
          </a:stretch>
        </p:blipFill>
        <p:spPr>
          <a:xfrm>
            <a:off x="3730866" y="3920874"/>
            <a:ext cx="1149989" cy="424347"/>
          </a:xfrm>
          <a:prstGeom prst="rect">
            <a:avLst/>
          </a:prstGeom>
          <a:ln w="12700">
            <a:miter lim="400000"/>
          </a:ln>
        </p:spPr>
      </p:pic>
      <p:pic>
        <p:nvPicPr>
          <p:cNvPr id="407" name="droppedImage.tiff"/>
          <p:cNvPicPr/>
          <p:nvPr/>
        </p:nvPicPr>
        <p:blipFill>
          <a:blip r:embed="rId16">
            <a:extLst/>
          </a:blip>
          <a:srcRect l="12296" t="1162" r="16473" b="27441"/>
          <a:stretch>
            <a:fillRect/>
          </a:stretch>
        </p:blipFill>
        <p:spPr>
          <a:xfrm>
            <a:off x="5173994" y="3917936"/>
            <a:ext cx="424347" cy="424346"/>
          </a:xfrm>
          <a:prstGeom prst="rect">
            <a:avLst/>
          </a:prstGeom>
          <a:ln w="12700">
            <a:miter lim="400000"/>
          </a:ln>
        </p:spPr>
      </p:pic>
      <p:pic>
        <p:nvPicPr>
          <p:cNvPr id="408" name="pasted-image.png"/>
          <p:cNvPicPr/>
          <p:nvPr/>
        </p:nvPicPr>
        <p:blipFill>
          <a:blip r:embed="rId17">
            <a:extLst/>
          </a:blip>
          <a:srcRect l="29203" t="14258" r="29203" b="28296"/>
          <a:stretch>
            <a:fillRect/>
          </a:stretch>
        </p:blipFill>
        <p:spPr>
          <a:xfrm>
            <a:off x="5891481" y="3917936"/>
            <a:ext cx="460866" cy="424347"/>
          </a:xfrm>
          <a:prstGeom prst="rect">
            <a:avLst/>
          </a:prstGeom>
          <a:ln w="12700">
            <a:miter lim="400000"/>
          </a:ln>
        </p:spPr>
      </p:pic>
      <p:pic>
        <p:nvPicPr>
          <p:cNvPr id="409" name="pasted-image.png"/>
          <p:cNvPicPr/>
          <p:nvPr/>
        </p:nvPicPr>
        <p:blipFill>
          <a:blip r:embed="rId18">
            <a:extLst/>
          </a:blip>
          <a:stretch>
            <a:fillRect/>
          </a:stretch>
        </p:blipFill>
        <p:spPr>
          <a:xfrm>
            <a:off x="6645393" y="3917850"/>
            <a:ext cx="524193" cy="424346"/>
          </a:xfrm>
          <a:prstGeom prst="rect">
            <a:avLst/>
          </a:prstGeom>
          <a:ln w="12700">
            <a:miter lim="400000"/>
          </a:ln>
        </p:spPr>
      </p:pic>
      <p:grpSp>
        <p:nvGrpSpPr>
          <p:cNvPr id="413" name="Group 413"/>
          <p:cNvGrpSpPr/>
          <p:nvPr/>
        </p:nvGrpSpPr>
        <p:grpSpPr>
          <a:xfrm>
            <a:off x="5670127" y="1929922"/>
            <a:ext cx="964157" cy="385764"/>
            <a:chOff x="0" y="0"/>
            <a:chExt cx="964156" cy="385763"/>
          </a:xfrm>
        </p:grpSpPr>
        <p:pic>
          <p:nvPicPr>
            <p:cNvPr id="410"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1"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2"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grpSp>
        <p:nvGrpSpPr>
          <p:cNvPr id="417" name="Group 417"/>
          <p:cNvGrpSpPr/>
          <p:nvPr/>
        </p:nvGrpSpPr>
        <p:grpSpPr>
          <a:xfrm>
            <a:off x="6751228" y="1929922"/>
            <a:ext cx="964158" cy="385764"/>
            <a:chOff x="0" y="0"/>
            <a:chExt cx="964156" cy="385763"/>
          </a:xfrm>
        </p:grpSpPr>
        <p:pic>
          <p:nvPicPr>
            <p:cNvPr id="414"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5"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6"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sp>
        <p:nvSpPr>
          <p:cNvPr id="418" name="Shape 418"/>
          <p:cNvSpPr>
            <a:spLocks noGrp="1"/>
          </p:cNvSpPr>
          <p:nvPr>
            <p:ph type="title" idx="4294967295"/>
          </p:nvPr>
        </p:nvSpPr>
        <p:spPr>
          <a:xfrm>
            <a:off x="273579" y="14696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Cloud Foundry Architecture Stack</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title"/>
          </p:nvPr>
        </p:nvSpPr>
        <p:spPr>
          <a:prstGeom prst="rect">
            <a:avLst/>
          </a:prstGeom>
        </p:spPr>
        <p:txBody>
          <a:bodyPr/>
          <a:lstStyle/>
          <a:p>
            <a:pPr lvl="0">
              <a:defRPr sz="1800" b="0">
                <a:solidFill>
                  <a:srgbClr val="000000"/>
                </a:solidFill>
                <a:uFillTx/>
              </a:defRPr>
            </a:pPr>
            <a:r>
              <a:rPr sz="3600" b="1">
                <a:solidFill>
                  <a:srgbClr val="F16F3B"/>
                </a:solidFill>
                <a:uFill>
                  <a:solidFill>
                    <a:srgbClr val="F16F3B"/>
                  </a:solidFill>
                </a:uFill>
              </a:rPr>
              <a:t>What’s on Pivotal CF for an operator?</a:t>
            </a:r>
          </a:p>
        </p:txBody>
      </p:sp>
      <p:sp>
        <p:nvSpPr>
          <p:cNvPr id="421" name="Shape 421"/>
          <p:cNvSpPr>
            <a:spLocks noGrp="1"/>
          </p:cNvSpPr>
          <p:nvPr>
            <p:ph type="body" idx="1"/>
          </p:nvPr>
        </p:nvSpPr>
        <p:spPr>
          <a:prstGeom prst="rect">
            <a:avLst/>
          </a:prstGeom>
        </p:spPr>
        <p:txBody>
          <a:bodyPr/>
          <a:lstStyle/>
          <a:p>
            <a:pPr lvl="0"/>
            <a:endParaRPr/>
          </a:p>
        </p:txBody>
      </p:sp>
      <p:sp>
        <p:nvSpPr>
          <p:cNvPr id="422" name="Shape 4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Pivotal CF 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t>The Power of Cloud-Native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1">
                  <a:lumMod val="75000"/>
                </a:schemeClr>
              </a:solidFill>
              <a:ln>
                <a:solidFill>
                  <a:schemeClr val="accent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kern="0" dirty="0" smtClean="0">
                <a:solidFill>
                  <a:sysClr val="windowText" lastClr="000000"/>
                </a:solidFill>
                <a:latin typeface="Calibri"/>
                <a:cs typeface="Calibri"/>
              </a:rPr>
              <a:t>Business Value, Agility &amp; Cost Savings</a:t>
            </a:r>
            <a:endParaRPr lang="en-US" sz="1400" kern="0" dirty="0">
              <a:solidFill>
                <a:sysClr val="windowText" lastClr="000000"/>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spTree>
    <p:extLst>
      <p:ext uri="{BB962C8B-B14F-4D97-AF65-F5344CB8AC3E}">
        <p14:creationId xmlns:p14="http://schemas.microsoft.com/office/powerpoint/2010/main" val="3830033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5940914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2"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3"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4"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5"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6"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2" animBg="1" advAuto="0"/>
      <p:bldP spid="544" grpId="1" animBg="1" advAuto="0"/>
      <p:bldP spid="549" grpId="4" animBg="1" advAuto="0"/>
      <p:bldP spid="550" grpId="3" animBg="1" advAuto="0"/>
      <p:bldP spid="551" grpId="5" animBg="1" advAuto="0"/>
      <p:bldP spid="552" grpId="6"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577" name="Shape 577"/>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578" name="Shape 578"/>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579" name="Shape 579"/>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580" name="Shape 580"/>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581" name="Shape 581"/>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582" name="Shape 582"/>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583" name="Shape 583"/>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584" name="Shape 584"/>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585" name="Shape 585"/>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586" name="Shape 586"/>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590" name="Shape 590"/>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591" name="Shape 591"/>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592" name="Shape 592"/>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593" name="Shape 593"/>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594" name="Shape 594"/>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595" name="Shape 595"/>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596" name="Shape 596"/>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597" name="Shape 597"/>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5"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6"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7"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8"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9"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1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11"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12"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13"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14"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15"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16"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17"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18"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19"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2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1" animBg="1" advAuto="0"/>
      <p:bldP spid="577" grpId="2" animBg="1" advAuto="0"/>
      <p:bldP spid="578" grpId="3" animBg="1" advAuto="0"/>
      <p:bldP spid="579" grpId="4" animBg="1" advAuto="0"/>
      <p:bldP spid="580" grpId="5" animBg="1" advAuto="0"/>
      <p:bldP spid="581" grpId="6" animBg="1" advAuto="0"/>
      <p:bldP spid="582" grpId="7" animBg="1" advAuto="0"/>
      <p:bldP spid="583" grpId="8" animBg="1" advAuto="0"/>
      <p:bldP spid="584" grpId="9" animBg="1" advAuto="0"/>
      <p:bldP spid="585" grpId="10" animBg="1" advAuto="0"/>
      <p:bldP spid="586" grpId="11" animBg="1" advAuto="0"/>
      <p:bldP spid="589" grpId="12" animBg="1" advAuto="0"/>
      <p:bldP spid="590" grpId="13" animBg="1" advAuto="0"/>
      <p:bldP spid="591" grpId="14" animBg="1" advAuto="0"/>
      <p:bldP spid="592" grpId="15" animBg="1" advAuto="0"/>
      <p:bldP spid="593" grpId="16" animBg="1" advAuto="0"/>
      <p:bldP spid="594" grpId="17" animBg="1" advAuto="0"/>
      <p:bldP spid="595" grpId="18" animBg="1" advAuto="0"/>
      <p:bldP spid="596" grpId="19" animBg="1" advAuto="0"/>
      <p:bldP spid="597" grpId="2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a:latin typeface="Courier"/>
                <a:ea typeface="Courier"/>
                <a:cs typeface="Courier"/>
                <a:sym typeface="Courier"/>
              </a:rPr>
              <a:t>&gt;</a:t>
            </a:r>
            <a:r>
              <a:rPr sz="100">
                <a:latin typeface="Courier"/>
                <a:ea typeface="Courier"/>
                <a:cs typeface="Courier"/>
                <a:sym typeface="Courier"/>
              </a:rPr>
              <a:t> </a:t>
            </a:r>
            <a:r>
              <a:rPr sz="3000">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2"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3"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4"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5"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6"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7"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8"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9"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1" animBg="1" advAuto="0"/>
      <p:bldP spid="717" grpId="2" animBg="1" advAuto="0"/>
      <p:bldP spid="720" grpId="5" animBg="1" advAuto="0"/>
      <p:bldP spid="723" grpId="3" animBg="1" advAuto="0"/>
      <p:bldP spid="726" grpId="4" animBg="1" advAuto="0"/>
      <p:bldP spid="728" grpId="7" animBg="1" advAuto="0"/>
      <p:bldP spid="729" grpId="9" animBg="1" advAuto="0"/>
      <p:bldP spid="730" grpId="6" animBg="1" advAuto="0"/>
      <p:bldP spid="731" grpId="8"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3"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4"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5"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6"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2" animBg="1" advAuto="0"/>
      <p:bldP spid="766" grpId="5" animBg="1" advAuto="0"/>
      <p:bldP spid="769" grpId="4" animBg="1" advAuto="0"/>
      <p:bldP spid="772" grpId="3" animBg="1" advAuto="0"/>
      <p:bldP spid="775" grpId="1" animBg="1" advAuto="0"/>
      <p:bldP spid="778" grpId="6"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242" cy="3875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5" cy="1068229"/>
            <a:chOff x="0" y="0"/>
            <a:chExt cx="1012414" cy="1068227"/>
          </a:xfrm>
        </p:grpSpPr>
        <p:sp>
          <p:nvSpPr>
            <p:cNvPr id="809" name="Shape 809"/>
            <p:cNvSpPr/>
            <p:nvPr/>
          </p:nvSpPr>
          <p:spPr>
            <a:xfrm>
              <a:off x="92038" y="726527"/>
              <a:ext cx="828338" cy="34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rgbClr val="4D4D4D"/>
                  </a:solidFill>
                  <a:uFill>
                    <a:solidFill>
                      <a:srgbClr val="4D4D4D"/>
                    </a:solidFill>
                  </a:uFill>
                </a:rPr>
                <a:t>Scale and  </a:t>
              </a:r>
            </a:p>
            <a:p>
              <a:pPr lvl="0" algn="ctr">
                <a:defRPr>
                  <a:solidFill>
                    <a:srgbClr val="000000"/>
                  </a:solidFill>
                  <a:uFillTx/>
                </a:defRPr>
              </a:pPr>
              <a:r>
                <a:rPr sz="900" b="1">
                  <a:solidFill>
                    <a:srgbClr val="4D4D4D"/>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59" cy="1232412"/>
            <a:chOff x="0" y="199133"/>
            <a:chExt cx="846657" cy="1232411"/>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958899"/>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and manage services</a:t>
              </a:r>
            </a:p>
          </p:txBody>
        </p:sp>
      </p:grpSp>
      <p:grpSp>
        <p:nvGrpSpPr>
          <p:cNvPr id="817" name="Group 817"/>
          <p:cNvGrpSpPr/>
          <p:nvPr/>
        </p:nvGrpSpPr>
        <p:grpSpPr>
          <a:xfrm>
            <a:off x="2316529" y="1950599"/>
            <a:ext cx="1004300" cy="1244558"/>
            <a:chOff x="0" y="0"/>
            <a:chExt cx="1004298" cy="1244556"/>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769243"/>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Target multiple clouds</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latin typeface="Arial" charset="0"/>
                <a:cs typeface="Arial" charset="0"/>
              </a:rPr>
              <a:t>Pivotal </a:t>
            </a:r>
            <a:r>
              <a:rPr lang="en-US" sz="2800" dirty="0" smtClean="0">
                <a:latin typeface="Arial" charset="0"/>
                <a:cs typeface="Arial" charset="0"/>
              </a:rPr>
              <a:t>CF: </a:t>
            </a:r>
            <a:r>
              <a:rPr lang="en-US" sz="2800" dirty="0" smtClean="0"/>
              <a:t>Technical Capabilities</a:t>
            </a:r>
            <a:r>
              <a:rPr lang="en-US" sz="2800" dirty="0"/>
              <a:t/>
            </a:r>
            <a:br>
              <a:rPr lang="en-US" sz="2800" dirty="0"/>
            </a:br>
            <a:endParaRPr lang="en-US" sz="2800" dirty="0">
              <a:latin typeface="Arial" charset="0"/>
              <a:cs typeface="Arial" charset="0"/>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a:t>
              </a:r>
              <a:r>
                <a:rPr lang="en-US" sz="900" dirty="0" err="1" smtClean="0"/>
                <a:t>Buildpacks</a:t>
              </a:r>
              <a:r>
                <a:rPr lang="en-US" sz="900" dirty="0" smtClean="0"/>
                <a:t>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nvGrpSpPr>
          <p:cNvPr id="58" name="Group 57"/>
          <p:cNvGrpSpPr/>
          <p:nvPr/>
        </p:nvGrpSpPr>
        <p:grpSpPr>
          <a:xfrm>
            <a:off x="1737152" y="4060207"/>
            <a:ext cx="6793596" cy="535281"/>
            <a:chOff x="1811858" y="4568199"/>
            <a:chExt cx="6793596" cy="535281"/>
          </a:xfrm>
        </p:grpSpPr>
        <p:sp>
          <p:nvSpPr>
            <p:cNvPr id="59" name="Rectangle 58"/>
            <p:cNvSpPr/>
            <p:nvPr/>
          </p:nvSpPr>
          <p:spPr>
            <a:xfrm>
              <a:off x="7432900" y="4592338"/>
              <a:ext cx="1172554" cy="289823"/>
            </a:xfrm>
            <a:prstGeom prst="rect">
              <a:avLst/>
            </a:prstGeom>
          </p:spPr>
          <p:txBody>
            <a:bodyPr wrap="none">
              <a:spAutoFit/>
            </a:bodyPr>
            <a:lstStyle/>
            <a:p>
              <a:pPr lvl="0" algn="ctr" defTabSz="889000">
                <a:lnSpc>
                  <a:spcPct val="90000"/>
                </a:lnSpc>
                <a:spcBef>
                  <a:spcPct val="0"/>
                </a:spcBef>
                <a:spcAft>
                  <a:spcPct val="35000"/>
                </a:spcAft>
              </a:pPr>
              <a:r>
                <a:rPr lang="en-US" sz="1400" dirty="0" smtClean="0"/>
                <a:t>….and more</a:t>
              </a:r>
            </a:p>
          </p:txBody>
        </p:sp>
        <p:pic>
          <p:nvPicPr>
            <p:cNvPr id="60" name="Picture 59"/>
            <p:cNvPicPr>
              <a:picLocks noChangeAspect="1"/>
            </p:cNvPicPr>
            <p:nvPr/>
          </p:nvPicPr>
          <p:blipFill>
            <a:blip r:embed="rId15" cstate="print"/>
            <a:stretch>
              <a:fillRect/>
            </a:stretch>
          </p:blipFill>
          <p:spPr>
            <a:xfrm>
              <a:off x="1811858" y="4568199"/>
              <a:ext cx="1073151" cy="271929"/>
            </a:xfrm>
            <a:prstGeom prst="rect">
              <a:avLst/>
            </a:prstGeom>
            <a:noFill/>
            <a:ln>
              <a:noFill/>
            </a:ln>
          </p:spPr>
        </p:pic>
        <p:pic>
          <p:nvPicPr>
            <p:cNvPr id="61" name="Picture 60"/>
            <p:cNvPicPr>
              <a:picLocks noChangeAspect="1"/>
            </p:cNvPicPr>
            <p:nvPr/>
          </p:nvPicPr>
          <p:blipFill>
            <a:blip r:embed="rId16" cstate="print"/>
            <a:stretch>
              <a:fillRect/>
            </a:stretch>
          </p:blipFill>
          <p:spPr>
            <a:xfrm>
              <a:off x="4001691" y="4603844"/>
              <a:ext cx="977900" cy="359444"/>
            </a:xfrm>
            <a:prstGeom prst="rect">
              <a:avLst/>
            </a:prstGeom>
          </p:spPr>
        </p:pic>
        <p:pic>
          <p:nvPicPr>
            <p:cNvPr id="62" name="Picture 61"/>
            <p:cNvPicPr>
              <a:picLocks noChangeAspect="1"/>
            </p:cNvPicPr>
            <p:nvPr/>
          </p:nvPicPr>
          <p:blipFill>
            <a:blip r:embed="rId17" cstate="print"/>
            <a:stretch>
              <a:fillRect/>
            </a:stretch>
          </p:blipFill>
          <p:spPr>
            <a:xfrm>
              <a:off x="6596655" y="4578521"/>
              <a:ext cx="507886" cy="524959"/>
            </a:xfrm>
            <a:prstGeom prst="rect">
              <a:avLst/>
            </a:prstGeom>
          </p:spPr>
        </p:pic>
        <p:pic>
          <p:nvPicPr>
            <p:cNvPr id="64" name="Picture 63"/>
            <p:cNvPicPr>
              <a:picLocks noChangeAspect="1"/>
            </p:cNvPicPr>
            <p:nvPr/>
          </p:nvPicPr>
          <p:blipFill rotWithShape="1">
            <a:blip r:embed="rId18"/>
            <a:srcRect t="-1" r="75311" b="-7104"/>
            <a:stretch/>
          </p:blipFill>
          <p:spPr>
            <a:xfrm>
              <a:off x="2425567" y="4856094"/>
              <a:ext cx="244230" cy="240075"/>
            </a:xfrm>
            <a:prstGeom prst="rect">
              <a:avLst/>
            </a:prstGeom>
          </p:spPr>
        </p:pic>
        <p:pic>
          <p:nvPicPr>
            <p:cNvPr id="65" name="Picture 64"/>
            <p:cNvPicPr>
              <a:picLocks noChangeAspect="1"/>
            </p:cNvPicPr>
            <p:nvPr/>
          </p:nvPicPr>
          <p:blipFill>
            <a:blip r:embed="rId19"/>
            <a:stretch>
              <a:fillRect/>
            </a:stretch>
          </p:blipFill>
          <p:spPr>
            <a:xfrm>
              <a:off x="2063673" y="4833393"/>
              <a:ext cx="240322" cy="240322"/>
            </a:xfrm>
            <a:prstGeom prst="rect">
              <a:avLst/>
            </a:prstGeom>
          </p:spPr>
        </p:pic>
      </p:grpSp>
    </p:spTree>
    <p:extLst>
      <p:ext uri="{BB962C8B-B14F-4D97-AF65-F5344CB8AC3E}">
        <p14:creationId xmlns:p14="http://schemas.microsoft.com/office/powerpoint/2010/main" val="749320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3">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4">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5">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6">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883" name="pasted-image.png"/>
          <p:cNvPicPr/>
          <p:nvPr/>
        </p:nvPicPr>
        <p:blipFill>
          <a:blip r:embed="rId7">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8">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9">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10">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1">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2">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3">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4">
            <a:extLst/>
          </a:blip>
          <a:stretch>
            <a:fillRect/>
          </a:stretch>
        </p:blipFill>
        <p:spPr>
          <a:xfrm>
            <a:off x="4112433" y="1394014"/>
            <a:ext cx="1353645" cy="449307"/>
          </a:xfrm>
          <a:prstGeom prst="rect">
            <a:avLst/>
          </a:prstGeom>
        </p:spPr>
      </p:pic>
      <p:pic>
        <p:nvPicPr>
          <p:cNvPr id="896" name="pasted-image.png"/>
          <p:cNvPicPr/>
          <p:nvPr/>
        </p:nvPicPr>
        <p:blipFill>
          <a:blip r:embed="rId15">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6">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7">
            <a:extLst/>
          </a:blip>
          <a:stretch>
            <a:fillRect/>
          </a:stretch>
        </p:blipFill>
        <p:spPr>
          <a:xfrm>
            <a:off x="5487378" y="1381314"/>
            <a:ext cx="1349731" cy="449307"/>
          </a:xfrm>
          <a:prstGeom prst="rect">
            <a:avLst/>
          </a:prstGeom>
        </p:spPr>
      </p:pic>
      <p:pic>
        <p:nvPicPr>
          <p:cNvPr id="900" name="Picture 899"/>
          <p:cNvPicPr/>
          <p:nvPr/>
        </p:nvPicPr>
        <p:blipFill>
          <a:blip r:embed="rId14">
            <a:extLst/>
          </a:blip>
          <a:stretch>
            <a:fillRect/>
          </a:stretch>
        </p:blipFill>
        <p:spPr>
          <a:xfrm>
            <a:off x="6833009" y="1394014"/>
            <a:ext cx="1353645" cy="449307"/>
          </a:xfrm>
          <a:prstGeom prst="rect">
            <a:avLst/>
          </a:prstGeom>
        </p:spPr>
      </p:pic>
      <p:pic>
        <p:nvPicPr>
          <p:cNvPr id="902" name="pasted-image.png"/>
          <p:cNvPicPr/>
          <p:nvPr/>
        </p:nvPicPr>
        <p:blipFill>
          <a:blip r:embed="rId18">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4">
            <a:extLst/>
          </a:blip>
          <a:stretch>
            <a:fillRect/>
          </a:stretch>
        </p:blipFill>
        <p:spPr>
          <a:xfrm>
            <a:off x="4112433" y="1846281"/>
            <a:ext cx="1353645" cy="449307"/>
          </a:xfrm>
          <a:prstGeom prst="rect">
            <a:avLst/>
          </a:prstGeom>
        </p:spPr>
      </p:pic>
      <p:pic>
        <p:nvPicPr>
          <p:cNvPr id="905" name="pasted-image.png"/>
          <p:cNvPicPr/>
          <p:nvPr/>
        </p:nvPicPr>
        <p:blipFill>
          <a:blip r:embed="rId19">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4">
            <a:extLst/>
          </a:blip>
          <a:stretch>
            <a:fillRect/>
          </a:stretch>
        </p:blipFill>
        <p:spPr>
          <a:xfrm>
            <a:off x="5474678" y="1846281"/>
            <a:ext cx="1353645" cy="449307"/>
          </a:xfrm>
          <a:prstGeom prst="rect">
            <a:avLst/>
          </a:prstGeom>
        </p:spPr>
      </p:pic>
      <p:pic>
        <p:nvPicPr>
          <p:cNvPr id="908" name="pasted-image.png"/>
          <p:cNvPicPr/>
          <p:nvPr/>
        </p:nvPicPr>
        <p:blipFill>
          <a:blip r:embed="rId20">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4">
            <a:extLst/>
          </a:blip>
          <a:stretch>
            <a:fillRect/>
          </a:stretch>
        </p:blipFill>
        <p:spPr>
          <a:xfrm>
            <a:off x="6833009" y="1847862"/>
            <a:ext cx="1353645" cy="449306"/>
          </a:xfrm>
          <a:prstGeom prst="rect">
            <a:avLst/>
          </a:prstGeom>
        </p:spPr>
      </p:pic>
      <p:pic>
        <p:nvPicPr>
          <p:cNvPr id="911" name="Picture 910"/>
          <p:cNvPicPr/>
          <p:nvPr/>
        </p:nvPicPr>
        <p:blipFill>
          <a:blip r:embed="rId14">
            <a:extLst/>
          </a:blip>
          <a:stretch>
            <a:fillRect/>
          </a:stretch>
        </p:blipFill>
        <p:spPr>
          <a:xfrm>
            <a:off x="4112433" y="2307519"/>
            <a:ext cx="1353645" cy="449307"/>
          </a:xfrm>
          <a:prstGeom prst="rect">
            <a:avLst/>
          </a:prstGeom>
        </p:spPr>
      </p:pic>
      <p:pic>
        <p:nvPicPr>
          <p:cNvPr id="913" name="Picture 912"/>
          <p:cNvPicPr/>
          <p:nvPr/>
        </p:nvPicPr>
        <p:blipFill>
          <a:blip r:embed="rId14">
            <a:extLst/>
          </a:blip>
          <a:stretch>
            <a:fillRect/>
          </a:stretch>
        </p:blipFill>
        <p:spPr>
          <a:xfrm>
            <a:off x="5478454" y="2295622"/>
            <a:ext cx="1353645" cy="449307"/>
          </a:xfrm>
          <a:prstGeom prst="rect">
            <a:avLst/>
          </a:prstGeom>
        </p:spPr>
      </p:pic>
      <p:pic>
        <p:nvPicPr>
          <p:cNvPr id="915" name="Picture 914"/>
          <p:cNvPicPr/>
          <p:nvPr/>
        </p:nvPicPr>
        <p:blipFill>
          <a:blip r:embed="rId14">
            <a:extLst/>
          </a:blip>
          <a:stretch>
            <a:fillRect/>
          </a:stretch>
        </p:blipFill>
        <p:spPr>
          <a:xfrm>
            <a:off x="6833009" y="2287791"/>
            <a:ext cx="1353645" cy="449307"/>
          </a:xfrm>
          <a:prstGeom prst="rect">
            <a:avLst/>
          </a:prstGeom>
        </p:spPr>
      </p:pic>
      <p:pic>
        <p:nvPicPr>
          <p:cNvPr id="917" name="Picture 916"/>
          <p:cNvPicPr/>
          <p:nvPr/>
        </p:nvPicPr>
        <p:blipFill>
          <a:blip r:embed="rId14">
            <a:extLst/>
          </a:blip>
          <a:stretch>
            <a:fillRect/>
          </a:stretch>
        </p:blipFill>
        <p:spPr>
          <a:xfrm>
            <a:off x="4125133" y="2750976"/>
            <a:ext cx="1353645" cy="449306"/>
          </a:xfrm>
          <a:prstGeom prst="rect">
            <a:avLst/>
          </a:prstGeom>
        </p:spPr>
      </p:pic>
      <p:pic>
        <p:nvPicPr>
          <p:cNvPr id="919" name="Picture 918"/>
          <p:cNvPicPr/>
          <p:nvPr/>
        </p:nvPicPr>
        <p:blipFill>
          <a:blip r:embed="rId14">
            <a:extLst/>
          </a:blip>
          <a:stretch>
            <a:fillRect/>
          </a:stretch>
        </p:blipFill>
        <p:spPr>
          <a:xfrm>
            <a:off x="5494072" y="2750976"/>
            <a:ext cx="1353645" cy="449306"/>
          </a:xfrm>
          <a:prstGeom prst="rect">
            <a:avLst/>
          </a:prstGeom>
        </p:spPr>
      </p:pic>
      <p:pic>
        <p:nvPicPr>
          <p:cNvPr id="921" name="pasted-image.png"/>
          <p:cNvPicPr/>
          <p:nvPr/>
        </p:nvPicPr>
        <p:blipFill>
          <a:blip r:embed="rId21">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4">
            <a:extLst/>
          </a:blip>
          <a:stretch>
            <a:fillRect/>
          </a:stretch>
        </p:blipFill>
        <p:spPr>
          <a:xfrm>
            <a:off x="6833009" y="2747883"/>
            <a:ext cx="1353645" cy="449307"/>
          </a:xfrm>
          <a:prstGeom prst="rect">
            <a:avLst/>
          </a:prstGeom>
        </p:spPr>
      </p:pic>
      <p:pic>
        <p:nvPicPr>
          <p:cNvPr id="924" name="Picture 923"/>
          <p:cNvPicPr/>
          <p:nvPr/>
        </p:nvPicPr>
        <p:blipFill>
          <a:blip r:embed="rId14">
            <a:extLst/>
          </a:blip>
          <a:stretch>
            <a:fillRect/>
          </a:stretch>
        </p:blipFill>
        <p:spPr>
          <a:xfrm>
            <a:off x="4125133" y="3197189"/>
            <a:ext cx="1353645" cy="449307"/>
          </a:xfrm>
          <a:prstGeom prst="rect">
            <a:avLst/>
          </a:prstGeom>
        </p:spPr>
      </p:pic>
      <p:pic>
        <p:nvPicPr>
          <p:cNvPr id="926" name="Picture 925"/>
          <p:cNvPicPr/>
          <p:nvPr/>
        </p:nvPicPr>
        <p:blipFill>
          <a:blip r:embed="rId14">
            <a:extLst/>
          </a:blip>
          <a:stretch>
            <a:fillRect/>
          </a:stretch>
        </p:blipFill>
        <p:spPr>
          <a:xfrm>
            <a:off x="5479071" y="3194151"/>
            <a:ext cx="1353645" cy="449306"/>
          </a:xfrm>
          <a:prstGeom prst="rect">
            <a:avLst/>
          </a:prstGeom>
        </p:spPr>
      </p:pic>
      <p:pic>
        <p:nvPicPr>
          <p:cNvPr id="928" name="Picture 927"/>
          <p:cNvPicPr/>
          <p:nvPr/>
        </p:nvPicPr>
        <p:blipFill>
          <a:blip r:embed="rId14">
            <a:extLst/>
          </a:blip>
          <a:stretch>
            <a:fillRect/>
          </a:stretch>
        </p:blipFill>
        <p:spPr>
          <a:xfrm>
            <a:off x="6841065" y="3186183"/>
            <a:ext cx="1353645" cy="449307"/>
          </a:xfrm>
          <a:prstGeom prst="rect">
            <a:avLst/>
          </a:prstGeom>
        </p:spPr>
      </p:pic>
      <p:pic>
        <p:nvPicPr>
          <p:cNvPr id="930" name="pasted-image.png"/>
          <p:cNvPicPr/>
          <p:nvPr/>
        </p:nvPicPr>
        <p:blipFill>
          <a:blip r:embed="rId22">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2"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3"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4"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5"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6"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7"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8"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1" animBg="1" advAuto="0"/>
      <p:bldP spid="935" grpId="2" animBg="1" advAuto="0"/>
      <p:bldP spid="936" grpId="3" animBg="1" advAuto="0"/>
      <p:bldP spid="937" grpId="4" animBg="1" advAuto="0"/>
      <p:bldP spid="938" grpId="5" animBg="1" advAuto="0"/>
      <p:bldP spid="939" grpId="6" animBg="1" advAuto="0"/>
      <p:bldP spid="940" grpId="7" animBg="1" advAuto="0"/>
      <p:bldP spid="941" grpId="8"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1" name="Shape 9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081315"/>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3"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4"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6"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7"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8"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9"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1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11"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12"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13"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1" animBg="1" advAuto="0"/>
      <p:bldP spid="1024" grpId="4" animBg="1" advAuto="0"/>
      <p:bldP spid="976" grpId="2" animBg="1" advAuto="0"/>
      <p:bldP spid="978" grpId="3" animBg="1" advAuto="0"/>
      <p:bldP spid="989" grpId="5" animBg="1" advAuto="0"/>
      <p:bldP spid="989" grpId="6" animBg="1" advAuto="0"/>
      <p:bldP spid="990" grpId="7" animBg="1" advAuto="0"/>
      <p:bldP spid="995" grpId="8" animBg="1" advAuto="0"/>
      <p:bldP spid="1000" grpId="9" animBg="1" advAuto="0"/>
      <p:bldP spid="1006" grpId="10" animBg="1" advAuto="0"/>
      <p:bldP spid="1025" grpId="11" animBg="1" advAuto="0"/>
      <p:bldP spid="1026" grpId="12" animBg="1" advAuto="0"/>
      <p:bldP spid="1013" grpId="1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1" animBg="1" advAuto="0"/>
      <p:bldP spid="1051"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1059" name="Shape 1059"/>
          <p:cNvSpPr/>
          <p:nvPr/>
        </p:nvSpPr>
        <p:spPr>
          <a:xfrm>
            <a:off x="9168" y="1233795"/>
            <a:ext cx="4121273" cy="3359754"/>
          </a:xfrm>
          <a:prstGeom prst="roundRect">
            <a:avLst>
              <a:gd name="adj" fmla="val 37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division within a Pivotal CF install / Foundation.</a:t>
            </a:r>
          </a:p>
        </p:txBody>
      </p:sp>
      <p:sp>
        <p:nvSpPr>
          <p:cNvPr id="1062" name="Shape 1062"/>
          <p:cNvSpPr/>
          <p:nvPr/>
        </p:nvSpPr>
        <p:spPr>
          <a:xfrm>
            <a:off x="195505" y="2375781"/>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Each organization has its own users and assigned quota</a:t>
            </a:r>
          </a:p>
        </p:txBody>
      </p:sp>
      <p:sp>
        <p:nvSpPr>
          <p:cNvPr id="1063" name="Shape 1063"/>
          <p:cNvSpPr/>
          <p:nvPr/>
        </p:nvSpPr>
        <p:spPr>
          <a:xfrm>
            <a:off x="195505" y="3212393"/>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59"/>
                                        </p:tgtEl>
                                        <p:attrNameLst>
                                          <p:attrName>style.visibility</p:attrName>
                                        </p:attrNameLst>
                                      </p:cBhvr>
                                      <p:to>
                                        <p:strVal val="visible"/>
                                      </p:to>
                                    </p:set>
                                    <p:animEffect transition="in" filter="wipe(right)">
                                      <p:cBhvr>
                                        <p:cTn id="7" dur="500"/>
                                        <p:tgtEl>
                                          <p:spTgt spid="10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P spid="1061" grpId="2" animBg="1" advAuto="0"/>
      <p:bldP spid="1062" grpId="3" animBg="1" advAuto="0"/>
      <p:bldP spid="1063" grpId="4" animBg="1" advAuto="0"/>
      <p:bldP spid="1064" grpId="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1068" name="Shape 1068"/>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11003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29756E"/>
                </a:solidFill>
              </a:rPr>
              <a:t>Different quota limits (e.g. “small”, “</a:t>
            </a:r>
            <a:r>
              <a:rPr sz="1600">
                <a:solidFill>
                  <a:srgbClr val="29756E"/>
                </a:solidFill>
              </a:rPr>
              <a:t>enterprise</a:t>
            </a:r>
            <a:r>
              <a:rPr sz="1700">
                <a:solidFill>
                  <a:srgbClr val="29756E"/>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29756E"/>
                </a:solidFill>
                <a:uFill>
                  <a:solidFill>
                    <a:srgbClr val="4D4D4D"/>
                  </a:solidFill>
                </a:uFill>
              </a:rPr>
              <a:t>Quota defines</a:t>
            </a:r>
          </a:p>
          <a:p>
            <a:pPr lvl="0">
              <a:defRPr>
                <a:solidFill>
                  <a:srgbClr val="000000"/>
                </a:solidFill>
                <a:uFillTx/>
              </a:defRPr>
            </a:pPr>
            <a:endParaRPr sz="1600">
              <a:solidFill>
                <a:srgbClr val="29756E"/>
              </a:solidFill>
              <a:uFill>
                <a:solidFill>
                  <a:srgbClr val="4D4D4D"/>
                </a:solidFill>
              </a:uFill>
            </a:endParaRPr>
          </a:p>
          <a:p>
            <a:pPr marL="160421" lvl="0" indent="-160421">
              <a:buSzPct val="100000"/>
              <a:buChar char="•"/>
              <a:defRPr>
                <a:solidFill>
                  <a:srgbClr val="000000"/>
                </a:solidFill>
                <a:uFillTx/>
              </a:defRPr>
            </a:pPr>
            <a:r>
              <a:rPr sz="1600">
                <a:solidFill>
                  <a:srgbClr val="29756E"/>
                </a:solidFill>
                <a:uFill>
                  <a:solidFill>
                    <a:srgbClr val="4D4D4D"/>
                  </a:solidFill>
                </a:uFill>
              </a:rPr>
              <a:t>Total Memory</a:t>
            </a:r>
          </a:p>
          <a:p>
            <a:pPr marL="160421" lvl="0" indent="-160421">
              <a:buSzPct val="100000"/>
              <a:buChar char="•"/>
              <a:defRPr>
                <a:solidFill>
                  <a:srgbClr val="000000"/>
                </a:solidFill>
                <a:uFillTx/>
              </a:defRPr>
            </a:pPr>
            <a:r>
              <a:rPr sz="1600">
                <a:solidFill>
                  <a:srgbClr val="29756E"/>
                </a:solidFill>
                <a:uFill>
                  <a:solidFill>
                    <a:srgbClr val="4D4D4D"/>
                  </a:solidFill>
                </a:uFill>
              </a:rPr>
              <a:t>Total # of Services</a:t>
            </a:r>
          </a:p>
          <a:p>
            <a:pPr marL="160421" lvl="0" indent="-160421">
              <a:buSzPct val="100000"/>
              <a:buChar char="•"/>
              <a:defRPr>
                <a:solidFill>
                  <a:srgbClr val="000000"/>
                </a:solidFill>
                <a:uFillTx/>
              </a:defRPr>
            </a:pPr>
            <a:r>
              <a:rPr sz="1600">
                <a:solidFill>
                  <a:srgbClr val="29756E"/>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68"/>
                                        </p:tgtEl>
                                        <p:attrNameLst>
                                          <p:attrName>style.visibility</p:attrName>
                                        </p:attrNameLst>
                                      </p:cBhvr>
                                      <p:to>
                                        <p:strVal val="visible"/>
                                      </p:to>
                                    </p:set>
                                    <p:animEffect transition="in" filter="wipe(right)">
                                      <p:cBhvr>
                                        <p:cTn id="7" dur="500"/>
                                        <p:tgtEl>
                                          <p:spTgt spid="10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1" animBg="1" advAuto="0"/>
      <p:bldP spid="1070" grpId="2" animBg="1" advAuto="0"/>
      <p:bldP spid="1071" grpId="3"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1075" name="Shape 1075"/>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sub-division within an organization</a:t>
            </a:r>
          </a:p>
        </p:txBody>
      </p:sp>
      <p:sp>
        <p:nvSpPr>
          <p:cNvPr id="1078" name="Shape 1078"/>
          <p:cNvSpPr/>
          <p:nvPr/>
        </p:nvSpPr>
        <p:spPr>
          <a:xfrm>
            <a:off x="195505" y="309885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Services and Applications are created / specified per Space</a:t>
            </a:r>
          </a:p>
        </p:txBody>
      </p:sp>
      <p:sp>
        <p:nvSpPr>
          <p:cNvPr id="1079" name="Shape 1079"/>
          <p:cNvSpPr/>
          <p:nvPr/>
        </p:nvSpPr>
        <p:spPr>
          <a:xfrm>
            <a:off x="195505" y="2173753"/>
            <a:ext cx="3492648" cy="9991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7705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Same Service can have different meanings per space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75"/>
                                        </p:tgtEl>
                                        <p:attrNameLst>
                                          <p:attrName>style.visibility</p:attrName>
                                        </p:attrNameLst>
                                      </p:cBhvr>
                                      <p:to>
                                        <p:strVal val="visible"/>
                                      </p:to>
                                    </p:set>
                                    <p:animEffect transition="in" filter="wipe(right)">
                                      <p:cBhvr>
                                        <p:cTn id="7" dur="500"/>
                                        <p:tgtEl>
                                          <p:spTgt spid="10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P spid="1077" grpId="2" animBg="1" advAuto="0"/>
      <p:bldP spid="1078" grpId="4" animBg="1" advAuto="0"/>
      <p:bldP spid="1079" grpId="3" animBg="1" advAuto="0"/>
      <p:bldP spid="1081" grpId="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Shape 10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1084" name="pasted-image.pdf"/>
          <p:cNvPicPr/>
          <p:nvPr/>
        </p:nvPicPr>
        <p:blipFill>
          <a:blip r:embed="rId2">
            <a:extLst/>
          </a:blip>
          <a:stretch>
            <a:fillRect/>
          </a:stretch>
        </p:blipFill>
        <p:spPr>
          <a:xfrm>
            <a:off x="0" y="0"/>
            <a:ext cx="9144000" cy="5143500"/>
          </a:xfrm>
          <a:prstGeom prst="rect">
            <a:avLst/>
          </a:prstGeom>
          <a:ln w="12700">
            <a:miter lim="400000"/>
          </a:ln>
        </p:spPr>
      </p:pic>
      <p:pic>
        <p:nvPicPr>
          <p:cNvPr id="1085" name="Picture 1084"/>
          <p:cNvPicPr/>
          <p:nvPr/>
        </p:nvPicPr>
        <p:blipFill>
          <a:blip r:embed="rId3">
            <a:extLst/>
          </a:blip>
          <a:stretch>
            <a:fillRect/>
          </a:stretch>
        </p:blipFill>
        <p:spPr>
          <a:xfrm rot="12893528">
            <a:off x="5056635" y="1380182"/>
            <a:ext cx="1317974" cy="399760"/>
          </a:xfrm>
          <a:prstGeom prst="rect">
            <a:avLst/>
          </a:prstGeom>
          <a:effectLst>
            <a:outerShdw blurRad="38100" dist="20000" dir="5400000" rotWithShape="0">
              <a:srgbClr val="000000">
                <a:alpha val="38000"/>
              </a:srgbClr>
            </a:outerShdw>
          </a:effectLst>
        </p:spPr>
      </p:pic>
      <p:pic>
        <p:nvPicPr>
          <p:cNvPr id="1086" name="Picture 1085"/>
          <p:cNvPicPr/>
          <p:nvPr/>
        </p:nvPicPr>
        <p:blipFill>
          <a:blip r:embed="rId3">
            <a:extLst/>
          </a:blip>
          <a:stretch>
            <a:fillRect/>
          </a:stretch>
        </p:blipFill>
        <p:spPr>
          <a:xfrm rot="12893528">
            <a:off x="3625768" y="1312448"/>
            <a:ext cx="1317974" cy="399761"/>
          </a:xfrm>
          <a:prstGeom prst="rect">
            <a:avLst/>
          </a:prstGeom>
          <a:effectLst>
            <a:outerShdw blurRad="38100" dist="20000" dir="5400000" rotWithShape="0">
              <a:srgbClr val="000000">
                <a:alpha val="38000"/>
              </a:srgbClr>
            </a:outerShdw>
          </a:effectLst>
        </p:spPr>
      </p:pic>
      <p:pic>
        <p:nvPicPr>
          <p:cNvPr id="1087" name="Picture 1086"/>
          <p:cNvPicPr/>
          <p:nvPr/>
        </p:nvPicPr>
        <p:blipFill>
          <a:blip r:embed="rId3">
            <a:extLst/>
          </a:blip>
          <a:stretch>
            <a:fillRect/>
          </a:stretch>
        </p:blipFill>
        <p:spPr>
          <a:xfrm rot="12893528">
            <a:off x="442301" y="1642648"/>
            <a:ext cx="1317974" cy="39976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9" fill="hold" grpId="1" nodeType="clickEffect">
                                  <p:stCondLst>
                                    <p:cond delay="0"/>
                                  </p:stCondLst>
                                  <p:iterate>
                                    <p:tmAbs val="0"/>
                                  </p:iterate>
                                  <p:childTnLst>
                                    <p:set>
                                      <p:cBhvr>
                                        <p:cTn id="6" fill="hold"/>
                                        <p:tgtEl>
                                          <p:spTgt spid="1086"/>
                                        </p:tgtEl>
                                        <p:attrNameLst>
                                          <p:attrName>style.visibility</p:attrName>
                                        </p:attrNameLst>
                                      </p:cBhvr>
                                      <p:to>
                                        <p:strVal val="visible"/>
                                      </p:to>
                                    </p:set>
                                    <p:animEffect transition="in" filter="strips(upLeft)">
                                      <p:cBhvr>
                                        <p:cTn id="7" dur="1000"/>
                                        <p:tgtEl>
                                          <p:spTgt spid="108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grpId="2" nodeType="clickEffect">
                                  <p:stCondLst>
                                    <p:cond delay="0"/>
                                  </p:stCondLst>
                                  <p:iterate>
                                    <p:tmAbs val="0"/>
                                  </p:iterate>
                                  <p:childTnLst>
                                    <p:set>
                                      <p:cBhvr>
                                        <p:cTn id="11" fill="hold"/>
                                        <p:tgtEl>
                                          <p:spTgt spid="1087"/>
                                        </p:tgtEl>
                                        <p:attrNameLst>
                                          <p:attrName>style.visibility</p:attrName>
                                        </p:attrNameLst>
                                      </p:cBhvr>
                                      <p:to>
                                        <p:strVal val="visible"/>
                                      </p:to>
                                    </p:set>
                                    <p:animEffect transition="in" filter="strips(upLeft)">
                                      <p:cBhvr>
                                        <p:cTn id="12" dur="1000"/>
                                        <p:tgtEl>
                                          <p:spTgt spid="108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grpId="3" nodeType="clickEffect">
                                  <p:stCondLst>
                                    <p:cond delay="0"/>
                                  </p:stCondLst>
                                  <p:iterate>
                                    <p:tmAbs val="0"/>
                                  </p:iterate>
                                  <p:childTnLst>
                                    <p:set>
                                      <p:cBhvr>
                                        <p:cTn id="16" fill="hold"/>
                                        <p:tgtEl>
                                          <p:spTgt spid="1085"/>
                                        </p:tgtEl>
                                        <p:attrNameLst>
                                          <p:attrName>style.visibility</p:attrName>
                                        </p:attrNameLst>
                                      </p:cBhvr>
                                      <p:to>
                                        <p:strVal val="visible"/>
                                      </p:to>
                                    </p:set>
                                    <p:animEffect transition="in" filter="strips(upLeft)">
                                      <p:cBhvr>
                                        <p:cTn id="17" dur="1000"/>
                                        <p:tgtEl>
                                          <p:spTgt spid="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 grpId="3" animBg="1" advAuto="0"/>
      <p:bldP spid="1086" grpId="1" animBg="1" advAuto="0"/>
      <p:bldP spid="1087" grpId="2"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3976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a:solidFill>
                  <a:srgbClr val="4D4D4D"/>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75438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9739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What is the current load of my Cloud Controllers?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1" animBg="1" advAuto="0"/>
      <p:bldP spid="1121" grpId="2" animBg="1" advAuto="0"/>
      <p:bldP spid="1123"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931457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7" name="Shape 1127"/>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128" name="Shape 1128"/>
          <p:cNvSpPr/>
          <p:nvPr/>
        </p:nvSpPr>
        <p:spPr>
          <a:xfrm>
            <a:off x="195505" y="1378480"/>
            <a:ext cx="3492648" cy="10610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29756E"/>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DEAs</a:t>
            </a:r>
          </a:p>
        </p:txBody>
      </p:sp>
      <p:sp>
        <p:nvSpPr>
          <p:cNvPr id="1131" name="Shape 1131"/>
          <p:cNvSpPr/>
          <p:nvPr/>
        </p:nvSpPr>
        <p:spPr>
          <a:xfrm>
            <a:off x="195505" y="2828664"/>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Cloud Controllers</a:t>
            </a:r>
          </a:p>
        </p:txBody>
      </p:sp>
      <p:sp>
        <p:nvSpPr>
          <p:cNvPr id="1132" name="Shape 1132"/>
          <p:cNvSpPr/>
          <p:nvPr/>
        </p:nvSpPr>
        <p:spPr>
          <a:xfrm>
            <a:off x="195505" y="3170520"/>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Routers</a:t>
            </a:r>
          </a:p>
        </p:txBody>
      </p:sp>
      <p:sp>
        <p:nvSpPr>
          <p:cNvPr id="1133" name="Shape 1133"/>
          <p:cNvSpPr/>
          <p:nvPr/>
        </p:nvSpPr>
        <p:spPr>
          <a:xfrm>
            <a:off x="195505" y="3532099"/>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Health Managers</a:t>
            </a:r>
          </a:p>
        </p:txBody>
      </p:sp>
      <p:sp>
        <p:nvSpPr>
          <p:cNvPr id="1134" name="Shape 1134"/>
          <p:cNvSpPr/>
          <p:nvPr/>
        </p:nvSpPr>
        <p:spPr>
          <a:xfrm>
            <a:off x="195505" y="3936256"/>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NATS, UAA, Login Server,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127"/>
                                        </p:tgtEl>
                                        <p:attrNameLst>
                                          <p:attrName>style.visibility</p:attrName>
                                        </p:attrNameLst>
                                      </p:cBhvr>
                                      <p:to>
                                        <p:strVal val="visible"/>
                                      </p:to>
                                    </p:set>
                                    <p:animEffect transition="in" filter="wipe(right)">
                                      <p:cBhvr>
                                        <p:cTn id="7" dur="500"/>
                                        <p:tgtEl>
                                          <p:spTgt spid="1127"/>
                                        </p:tgtEl>
                                      </p:cBhvr>
                                    </p:animEffect>
                                  </p:childTnLst>
                                </p:cTn>
                              </p:par>
                            </p:childTnLst>
                          </p:cTn>
                        </p:par>
                        <p:par>
                          <p:cTn id="8" fill="hold">
                            <p:stCondLst>
                              <p:cond delay="500"/>
                            </p:stCondLst>
                            <p:childTnLst>
                              <p:par>
                                <p:cTn id="9" presetID="1" presetClass="entr" presetSubtype="0" fill="hold" grpId="2" nodeType="afterEffect">
                                  <p:stCondLst>
                                    <p:cond delay="0"/>
                                  </p:stCondLst>
                                  <p:iterate type="lt">
                                    <p:tmAbs val="0"/>
                                  </p:iterate>
                                  <p:childTnLst>
                                    <p:set>
                                      <p:cBhvr>
                                        <p:cTn id="10" fill="hold"/>
                                        <p:tgtEl>
                                          <p:spTgt spid="112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3" nodeType="afterEffect">
                                  <p:stCondLst>
                                    <p:cond delay="0"/>
                                  </p:stCondLst>
                                  <p:iterate type="lt">
                                    <p:tmAbs val="0"/>
                                  </p:iterate>
                                  <p:childTnLst>
                                    <p:set>
                                      <p:cBhvr>
                                        <p:cTn id="13" fill="hold"/>
                                        <p:tgtEl>
                                          <p:spTgt spid="1130"/>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4" nodeType="afterEffect">
                                  <p:stCondLst>
                                    <p:cond delay="0"/>
                                  </p:stCondLst>
                                  <p:iterate type="lt">
                                    <p:tmAbs val="0"/>
                                  </p:iterate>
                                  <p:childTnLst>
                                    <p:set>
                                      <p:cBhvr>
                                        <p:cTn id="16" fill="hold"/>
                                        <p:tgtEl>
                                          <p:spTgt spid="113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5" nodeType="afterEffect">
                                  <p:stCondLst>
                                    <p:cond delay="0"/>
                                  </p:stCondLst>
                                  <p:iterate type="lt">
                                    <p:tmAbs val="0"/>
                                  </p:iterate>
                                  <p:childTnLst>
                                    <p:set>
                                      <p:cBhvr>
                                        <p:cTn id="19" fill="hold"/>
                                        <p:tgtEl>
                                          <p:spTgt spid="1132"/>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6" nodeType="afterEffect">
                                  <p:stCondLst>
                                    <p:cond delay="0"/>
                                  </p:stCondLst>
                                  <p:iterate type="lt">
                                    <p:tmAbs val="0"/>
                                  </p:iterate>
                                  <p:childTnLst>
                                    <p:set>
                                      <p:cBhvr>
                                        <p:cTn id="22" fill="hold"/>
                                        <p:tgtEl>
                                          <p:spTgt spid="113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7" nodeType="afterEffect">
                                  <p:stCondLst>
                                    <p:cond delay="0"/>
                                  </p:stCondLst>
                                  <p:iterate type="lt">
                                    <p:tmAbs val="0"/>
                                  </p:iterate>
                                  <p:childTnLst>
                                    <p:set>
                                      <p:cBhvr>
                                        <p:cTn id="25"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1" animBg="1" advAuto="0"/>
      <p:bldP spid="1128" grpId="2" animBg="1" advAuto="0"/>
      <p:bldP spid="1130" grpId="3" animBg="1" advAuto="0"/>
      <p:bldP spid="1131" grpId="4" animBg="1" advAuto="0"/>
      <p:bldP spid="1132" grpId="5" animBg="1" advAuto="0"/>
      <p:bldP spid="1133" grpId="6" animBg="1" advAuto="0"/>
      <p:bldP spid="1134" grpId="7"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293732" y="4881795"/>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2" animBg="1" advAuto="0"/>
      <p:bldP spid="1197"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1" name="Shape 1201"/>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Platform Processes</a:t>
            </a:r>
          </a:p>
          <a:p>
            <a:pPr lvl="0" defTabSz="457200">
              <a:lnSpc>
                <a:spcPct val="200000"/>
              </a:lnSpc>
              <a:defRPr>
                <a:solidFill>
                  <a:srgbClr val="000000"/>
                </a:solidFill>
                <a:uFillTx/>
              </a:defRPr>
            </a:pPr>
            <a:r>
              <a:rPr sz="2400">
                <a:solidFill>
                  <a:srgbClr val="29756E"/>
                </a:solidFill>
              </a:rPr>
              <a:t> Platform VMs</a:t>
            </a:r>
          </a:p>
          <a:p>
            <a:pPr lvl="0" defTabSz="457200">
              <a:lnSpc>
                <a:spcPct val="200000"/>
              </a:lnSpc>
              <a:defRPr>
                <a:solidFill>
                  <a:srgbClr val="000000"/>
                </a:solidFill>
                <a:uFillTx/>
              </a:defRPr>
            </a:pPr>
            <a:r>
              <a:rPr sz="2400">
                <a:solidFill>
                  <a:srgbClr val="29756E"/>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sp>
        <p:nvSpPr>
          <p:cNvPr id="1206" name="Shape 120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7" name="Shape 120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9" name="Shape 120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13801643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 name="Shape 12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46</a:t>
            </a:fld>
            <a:endParaRPr sz="800">
              <a:solidFill>
                <a:srgbClr val="808080"/>
              </a:solidFill>
              <a:uFill>
                <a:solidFill>
                  <a:srgbClr val="808080"/>
                </a:solidFill>
              </a:uFill>
            </a:endParaRPr>
          </a:p>
        </p:txBody>
      </p:sp>
      <p:sp>
        <p:nvSpPr>
          <p:cNvPr id="1266" name="Shape 126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67" name="Shape 126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6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69" name="Shape 126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Platform Processes</a:t>
            </a:r>
            <a:endParaRPr sz="2400">
              <a:solidFill>
                <a:srgbClr val="A7A7A7"/>
              </a:solidFill>
            </a:endParaRP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Shape 13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49" name="Shape 1349"/>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350" name="Shape 1350"/>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351"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352" name="Shape 1352"/>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a:t>
            </a:r>
            <a:r>
              <a:rPr sz="2400">
                <a:solidFill>
                  <a:srgbClr val="29756E"/>
                </a:solidFill>
              </a:rPr>
              <a:t>Platform VMs</a:t>
            </a:r>
            <a:endParaRPr sz="2400">
              <a:solidFill>
                <a:srgbClr val="A7A7A7"/>
              </a:solidFill>
            </a:endParaRP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77991" y="875343"/>
            <a:ext cx="3270889" cy="2679992"/>
            <a:chOff x="555532" y="1194207"/>
            <a:chExt cx="3836046" cy="3143052"/>
          </a:xfrm>
        </p:grpSpPr>
        <p:sp>
          <p:nvSpPr>
            <p:cNvPr id="65" name="Rounded Rectangle 64"/>
            <p:cNvSpPr/>
            <p:nvPr/>
          </p:nvSpPr>
          <p:spPr bwMode="auto">
            <a:xfrm>
              <a:off x="558264" y="1194207"/>
              <a:ext cx="3826986" cy="319281"/>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Dynamic Router</a:t>
              </a:r>
            </a:p>
          </p:txBody>
        </p:sp>
        <p:sp>
          <p:nvSpPr>
            <p:cNvPr id="67" name="Oval 42"/>
            <p:cNvSpPr/>
            <p:nvPr/>
          </p:nvSpPr>
          <p:spPr>
            <a:xfrm>
              <a:off x="3379971" y="1238326"/>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Rounded Rectangle 67"/>
            <p:cNvSpPr/>
            <p:nvPr/>
          </p:nvSpPr>
          <p:spPr bwMode="auto">
            <a:xfrm>
              <a:off x="558264" y="1541790"/>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rPr>
                <a:t>Cloud Controller</a:t>
              </a:r>
            </a:p>
          </p:txBody>
        </p:sp>
        <p:sp>
          <p:nvSpPr>
            <p:cNvPr id="73" name="Rounded Rectangle 72"/>
            <p:cNvSpPr/>
            <p:nvPr/>
          </p:nvSpPr>
          <p:spPr bwMode="auto">
            <a:xfrm>
              <a:off x="558264" y="1891079"/>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UAA/Login Servers</a:t>
              </a:r>
              <a:endParaRPr lang="en-US" sz="1200" dirty="0">
                <a:solidFill>
                  <a:prstClr val="white">
                    <a:lumMod val="95000"/>
                  </a:prstClr>
                </a:solidFill>
                <a:latin typeface="Calibri"/>
                <a:ea typeface="+mn-ea"/>
              </a:endParaRPr>
            </a:p>
          </p:txBody>
        </p:sp>
        <p:sp>
          <p:nvSpPr>
            <p:cNvPr id="76" name="Rounded Rectangle 75"/>
            <p:cNvSpPr/>
            <p:nvPr/>
          </p:nvSpPr>
          <p:spPr bwMode="auto">
            <a:xfrm>
              <a:off x="2498748" y="1899272"/>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r>
                <a:rPr lang="en-US" sz="1200" dirty="0">
                  <a:solidFill>
                    <a:prstClr val="white">
                      <a:lumMod val="95000"/>
                    </a:prstClr>
                  </a:solidFill>
                  <a:latin typeface="Calibri"/>
                </a:rPr>
                <a:t>Health Manager</a:t>
              </a:r>
            </a:p>
          </p:txBody>
        </p:sp>
        <p:sp>
          <p:nvSpPr>
            <p:cNvPr id="79" name="Rounded Rectangle 78"/>
            <p:cNvSpPr/>
            <p:nvPr/>
          </p:nvSpPr>
          <p:spPr bwMode="auto">
            <a:xfrm>
              <a:off x="2501210" y="2237416"/>
              <a:ext cx="1890368" cy="1382081"/>
            </a:xfrm>
            <a:prstGeom prst="roundRect">
              <a:avLst>
                <a:gd name="adj" fmla="val 2039"/>
              </a:avLst>
            </a:prstGeom>
            <a:solidFill>
              <a:srgbClr val="1C7B70"/>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DEA Pool</a:t>
              </a:r>
              <a:endParaRPr lang="en-US" sz="1200" dirty="0">
                <a:solidFill>
                  <a:prstClr val="white">
                    <a:lumMod val="95000"/>
                  </a:prstClr>
                </a:solidFill>
                <a:latin typeface="Calibri"/>
              </a:endParaRPr>
            </a:p>
          </p:txBody>
        </p:sp>
        <p:sp>
          <p:nvSpPr>
            <p:cNvPr id="80" name="Rounded Rectangle 79"/>
            <p:cNvSpPr/>
            <p:nvPr/>
          </p:nvSpPr>
          <p:spPr bwMode="auto">
            <a:xfrm>
              <a:off x="558264" y="2241307"/>
              <a:ext cx="1890368" cy="747288"/>
            </a:xfrm>
            <a:prstGeom prst="roundRect">
              <a:avLst>
                <a:gd name="adj" fmla="val 5312"/>
              </a:avLst>
            </a:prstGeom>
            <a:solidFill>
              <a:srgbClr val="1C7B70"/>
            </a:solidFill>
            <a:ln>
              <a:noFill/>
              <a:headEnd/>
              <a:tailEnd/>
            </a:ln>
          </p:spPr>
          <p:style>
            <a:lnRef idx="1">
              <a:schemeClr val="accent3"/>
            </a:lnRef>
            <a:fillRef idx="3">
              <a:schemeClr val="accent3"/>
            </a:fillRef>
            <a:effectRef idx="2">
              <a:schemeClr val="accent3"/>
            </a:effectRef>
            <a:fontRef idx="minor">
              <a:schemeClr val="lt1"/>
            </a:fontRef>
          </p:style>
          <p:txBody>
            <a:bodyPr wrap="none" lIns="91440" tIns="0" rIns="91440" bIns="0" rtlCol="0" anchor="t"/>
            <a:lstStyle/>
            <a:p>
              <a:pPr algn="ctr" fontAlgn="auto">
                <a:spcBef>
                  <a:spcPts val="0"/>
                </a:spcBef>
                <a:spcAft>
                  <a:spcPts val="0"/>
                </a:spcAft>
              </a:pPr>
              <a:r>
                <a:rPr lang="en-US" sz="1200" b="1" dirty="0" smtClean="0">
                  <a:solidFill>
                    <a:prstClr val="white">
                      <a:lumMod val="95000"/>
                    </a:prstClr>
                  </a:solidFill>
                  <a:latin typeface="Calibri"/>
                  <a:ea typeface="+mn-ea"/>
                </a:rPr>
                <a:t>Service Broker Node(s)</a:t>
              </a:r>
              <a:endParaRPr lang="en-US" sz="1200" b="1" dirty="0">
                <a:solidFill>
                  <a:prstClr val="white">
                    <a:lumMod val="95000"/>
                  </a:prstClr>
                </a:solidFill>
                <a:latin typeface="Calibri"/>
                <a:ea typeface="+mn-ea"/>
              </a:endParaRPr>
            </a:p>
          </p:txBody>
        </p:sp>
        <p:sp>
          <p:nvSpPr>
            <p:cNvPr id="82" name="Rounded Rectangle 81"/>
            <p:cNvSpPr/>
            <p:nvPr/>
          </p:nvSpPr>
          <p:spPr bwMode="auto">
            <a:xfrm>
              <a:off x="558264" y="3013156"/>
              <a:ext cx="1890368" cy="622728"/>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rPr>
                <a:t>User Provided</a:t>
              </a:r>
            </a:p>
            <a:p>
              <a:pPr fontAlgn="auto">
                <a:spcBef>
                  <a:spcPts val="0"/>
                </a:spcBef>
                <a:spcAft>
                  <a:spcPts val="0"/>
                </a:spcAft>
              </a:pPr>
              <a:r>
                <a:rPr lang="en-US" sz="1200" dirty="0" smtClean="0">
                  <a:solidFill>
                    <a:prstClr val="white">
                      <a:lumMod val="95000"/>
                    </a:prstClr>
                  </a:solidFill>
                  <a:latin typeface="Calibri"/>
                </a:rPr>
                <a:t>Service Instances</a:t>
              </a:r>
              <a:endParaRPr lang="en-US" sz="1200" dirty="0">
                <a:solidFill>
                  <a:prstClr val="white">
                    <a:lumMod val="95000"/>
                  </a:prstClr>
                </a:solidFill>
                <a:latin typeface="Calibri"/>
              </a:endParaRPr>
            </a:p>
          </p:txBody>
        </p:sp>
        <p:sp>
          <p:nvSpPr>
            <p:cNvPr id="85" name="Rounded Rectangle 84"/>
            <p:cNvSpPr/>
            <p:nvPr/>
          </p:nvSpPr>
          <p:spPr bwMode="auto">
            <a:xfrm>
              <a:off x="560727" y="3665651"/>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Messaging (NATS)</a:t>
              </a:r>
            </a:p>
          </p:txBody>
        </p:sp>
        <p:sp>
          <p:nvSpPr>
            <p:cNvPr id="86" name="Rounded Rectangle 85"/>
            <p:cNvSpPr/>
            <p:nvPr/>
          </p:nvSpPr>
          <p:spPr bwMode="auto">
            <a:xfrm>
              <a:off x="2560995" y="2536061"/>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Apps</a:t>
              </a:r>
            </a:p>
          </p:txBody>
        </p:sp>
        <p:sp>
          <p:nvSpPr>
            <p:cNvPr id="87" name="Rounded Rectangle 86"/>
            <p:cNvSpPr/>
            <p:nvPr/>
          </p:nvSpPr>
          <p:spPr bwMode="auto">
            <a:xfrm>
              <a:off x="555532" y="4018093"/>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Cloud Foundry BOSH</a:t>
              </a:r>
            </a:p>
          </p:txBody>
        </p:sp>
        <p:sp>
          <p:nvSpPr>
            <p:cNvPr id="88" name="Rounded Rectangle 87"/>
            <p:cNvSpPr/>
            <p:nvPr/>
          </p:nvSpPr>
          <p:spPr bwMode="auto">
            <a:xfrm>
              <a:off x="2560995" y="2899032"/>
              <a:ext cx="1777280" cy="315726"/>
            </a:xfrm>
            <a:prstGeom prst="roundRect">
              <a:avLst>
                <a:gd name="adj" fmla="val 10428"/>
              </a:avLst>
            </a:prstGeom>
            <a:solidFill>
              <a:srgbClr val="1C7B70"/>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90" name="Rounded Rectangle 89"/>
            <p:cNvSpPr/>
            <p:nvPr/>
          </p:nvSpPr>
          <p:spPr bwMode="auto">
            <a:xfrm>
              <a:off x="2560995" y="3262002"/>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Logging</a:t>
              </a:r>
            </a:p>
          </p:txBody>
        </p:sp>
        <p:sp>
          <p:nvSpPr>
            <p:cNvPr id="100" name="Rectangle 76"/>
            <p:cNvSpPr/>
            <p:nvPr/>
          </p:nvSpPr>
          <p:spPr>
            <a:xfrm>
              <a:off x="3395722" y="1568537"/>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Heart 101"/>
            <p:cNvSpPr/>
            <p:nvPr/>
          </p:nvSpPr>
          <p:spPr>
            <a:xfrm>
              <a:off x="4051575" y="1952052"/>
              <a:ext cx="242965" cy="21436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Oval 84"/>
            <p:cNvSpPr/>
            <p:nvPr/>
          </p:nvSpPr>
          <p:spPr>
            <a:xfrm>
              <a:off x="2043415" y="1993030"/>
              <a:ext cx="320268" cy="162184"/>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0" name="Diamond 87"/>
            <p:cNvSpPr/>
            <p:nvPr/>
          </p:nvSpPr>
          <p:spPr>
            <a:xfrm>
              <a:off x="4064337" y="2570490"/>
              <a:ext cx="217439" cy="24531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Rectangle 102"/>
            <p:cNvSpPr/>
            <p:nvPr/>
          </p:nvSpPr>
          <p:spPr>
            <a:xfrm>
              <a:off x="4073103" y="293402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Moon 128"/>
            <p:cNvSpPr/>
            <p:nvPr/>
          </p:nvSpPr>
          <p:spPr>
            <a:xfrm rot="17292480">
              <a:off x="4041908" y="3352126"/>
              <a:ext cx="263661" cy="135476"/>
            </a:xfrm>
            <a:custGeom>
              <a:avLst/>
              <a:gdLst/>
              <a:ahLst/>
              <a:cxnLst/>
              <a:rect l="l" t="t" r="r" b="b"/>
              <a:pathLst>
                <a:path w="2885855" h="1482826">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3" name="Teardrop 133"/>
            <p:cNvSpPr/>
            <p:nvPr/>
          </p:nvSpPr>
          <p:spPr>
            <a:xfrm rot="11254553">
              <a:off x="3348698" y="3698020"/>
              <a:ext cx="293130" cy="25865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Rectangle 141"/>
            <p:cNvSpPr/>
            <p:nvPr/>
          </p:nvSpPr>
          <p:spPr>
            <a:xfrm rot="18900000">
              <a:off x="3336937" y="4114954"/>
              <a:ext cx="316652" cy="115280"/>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Rounded Rectangle 145"/>
            <p:cNvSpPr/>
            <p:nvPr/>
          </p:nvSpPr>
          <p:spPr>
            <a:xfrm>
              <a:off x="2080285" y="3201255"/>
              <a:ext cx="246529" cy="246529"/>
            </a:xfrm>
            <a:custGeom>
              <a:avLst/>
              <a:gdLst/>
              <a:ahLst/>
              <a:cxnLst/>
              <a:rect l="l" t="t" r="r" b="b"/>
              <a:pathLst>
                <a:path w="1302010" h="1302010">
                  <a:moveTo>
                    <a:pt x="1046585" y="66534"/>
                  </a:moveTo>
                  <a:lnTo>
                    <a:pt x="1243446" y="263396"/>
                  </a:lnTo>
                  <a:lnTo>
                    <a:pt x="734047" y="772795"/>
                  </a:lnTo>
                  <a:lnTo>
                    <a:pt x="901149" y="939897"/>
                  </a:lnTo>
                  <a:lnTo>
                    <a:pt x="370084" y="939897"/>
                  </a:lnTo>
                  <a:lnTo>
                    <a:pt x="370084" y="408831"/>
                  </a:lnTo>
                  <a:lnTo>
                    <a:pt x="537186" y="575933"/>
                  </a:lnTo>
                  <a:close/>
                  <a:moveTo>
                    <a:pt x="159861" y="0"/>
                  </a:moveTo>
                  <a:lnTo>
                    <a:pt x="852477" y="0"/>
                  </a:lnTo>
                  <a:lnTo>
                    <a:pt x="669764" y="182713"/>
                  </a:lnTo>
                  <a:lnTo>
                    <a:pt x="251664" y="182713"/>
                  </a:lnTo>
                  <a:cubicBezTo>
                    <a:pt x="213583" y="182713"/>
                    <a:pt x="182713" y="213583"/>
                    <a:pt x="182713" y="251664"/>
                  </a:cubicBezTo>
                  <a:lnTo>
                    <a:pt x="182713" y="1050346"/>
                  </a:lnTo>
                  <a:cubicBezTo>
                    <a:pt x="182713" y="1088427"/>
                    <a:pt x="213583" y="1119297"/>
                    <a:pt x="251664" y="1119297"/>
                  </a:cubicBezTo>
                  <a:lnTo>
                    <a:pt x="1050346" y="1119297"/>
                  </a:lnTo>
                  <a:cubicBezTo>
                    <a:pt x="1088427" y="1119297"/>
                    <a:pt x="1119297" y="1088427"/>
                    <a:pt x="1119297" y="1050346"/>
                  </a:cubicBezTo>
                  <a:lnTo>
                    <a:pt x="1119297" y="646426"/>
                  </a:lnTo>
                  <a:lnTo>
                    <a:pt x="1302010" y="463713"/>
                  </a:lnTo>
                  <a:lnTo>
                    <a:pt x="1302010" y="1142149"/>
                  </a:lnTo>
                  <a:cubicBezTo>
                    <a:pt x="1302010" y="1230438"/>
                    <a:pt x="1230438" y="1302010"/>
                    <a:pt x="1142149" y="1302010"/>
                  </a:cubicBezTo>
                  <a:lnTo>
                    <a:pt x="159861" y="1302010"/>
                  </a:lnTo>
                  <a:cubicBezTo>
                    <a:pt x="71572" y="1302010"/>
                    <a:pt x="0" y="1230438"/>
                    <a:pt x="0" y="1142149"/>
                  </a:cubicBezTo>
                  <a:lnTo>
                    <a:pt x="0" y="159861"/>
                  </a:lnTo>
                  <a:cubicBezTo>
                    <a:pt x="0" y="71572"/>
                    <a:pt x="71572" y="0"/>
                    <a:pt x="15986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Oval 170"/>
            <p:cNvSpPr/>
            <p:nvPr/>
          </p:nvSpPr>
          <p:spPr>
            <a:xfrm>
              <a:off x="4061100" y="2267535"/>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7" name="Group 116"/>
            <p:cNvGrpSpPr/>
            <p:nvPr/>
          </p:nvGrpSpPr>
          <p:grpSpPr>
            <a:xfrm>
              <a:off x="1006916" y="2597455"/>
              <a:ext cx="976284" cy="227546"/>
              <a:chOff x="1006916" y="2597455"/>
              <a:chExt cx="976284" cy="227546"/>
            </a:xfrm>
          </p:grpSpPr>
          <p:sp>
            <p:nvSpPr>
              <p:cNvPr id="118" name="Rectangle 175"/>
              <p:cNvSpPr/>
              <p:nvPr/>
            </p:nvSpPr>
            <p:spPr>
              <a:xfrm>
                <a:off x="1755651"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Rectangle 175"/>
              <p:cNvSpPr/>
              <p:nvPr/>
            </p:nvSpPr>
            <p:spPr>
              <a:xfrm>
                <a:off x="1381284"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Rectangle 175"/>
              <p:cNvSpPr/>
              <p:nvPr/>
            </p:nvSpPr>
            <p:spPr>
              <a:xfrm>
                <a:off x="1006916"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9" name="Title 8"/>
          <p:cNvSpPr>
            <a:spLocks noGrp="1"/>
          </p:cNvSpPr>
          <p:nvPr>
            <p:ph type="title"/>
          </p:nvPr>
        </p:nvSpPr>
        <p:spPr/>
        <p:txBody>
          <a:bodyPr/>
          <a:lstStyle/>
          <a:p>
            <a:r>
              <a:rPr lang="en-US" sz="2800" dirty="0" smtClean="0"/>
              <a:t>Cloud Foundry Architecture</a:t>
            </a:r>
            <a:endParaRPr lang="en-US" sz="2800" dirty="0"/>
          </a:p>
        </p:txBody>
      </p:sp>
      <p:sp>
        <p:nvSpPr>
          <p:cNvPr id="42" name="TextBox 41"/>
          <p:cNvSpPr txBox="1"/>
          <p:nvPr/>
        </p:nvSpPr>
        <p:spPr>
          <a:xfrm>
            <a:off x="381000" y="1200150"/>
            <a:ext cx="3733800" cy="1477328"/>
          </a:xfrm>
          <a:prstGeom prst="rect">
            <a:avLst/>
          </a:prstGeom>
          <a:noFill/>
        </p:spPr>
        <p:txBody>
          <a:bodyPr wrap="square" lIns="0" tIns="0" rIns="0" bIns="0" rtlCol="0">
            <a:spAutoFit/>
          </a:bodyPr>
          <a:lstStyle/>
          <a:p>
            <a:pPr defTabSz="457200"/>
            <a:r>
              <a:rPr lang="en-US" sz="1600" dirty="0" smtClean="0">
                <a:solidFill>
                  <a:schemeClr val="bg2">
                    <a:lumMod val="50000"/>
                  </a:schemeClr>
                </a:solidFill>
              </a:rPr>
              <a:t>The </a:t>
            </a:r>
            <a:r>
              <a:rPr lang="en-US" sz="1600" b="1" dirty="0" smtClean="0">
                <a:solidFill>
                  <a:schemeClr val="bg2">
                    <a:lumMod val="50000"/>
                  </a:schemeClr>
                </a:solidFill>
              </a:rPr>
              <a:t>Cloud Foundry </a:t>
            </a:r>
            <a:r>
              <a:rPr lang="en-US" sz="1600" dirty="0" smtClean="0">
                <a:solidFill>
                  <a:schemeClr val="bg2">
                    <a:lumMod val="50000"/>
                  </a:schemeClr>
                </a:solidFill>
              </a:rPr>
              <a:t>platform is abstracted as a set of large-scale distributed services. It uses </a:t>
            </a:r>
            <a:r>
              <a:rPr lang="en-US" sz="1600" b="1" dirty="0" smtClean="0">
                <a:solidFill>
                  <a:schemeClr val="bg2">
                    <a:lumMod val="50000"/>
                  </a:schemeClr>
                </a:solidFill>
              </a:rPr>
              <a:t>Bosh </a:t>
            </a:r>
            <a:r>
              <a:rPr lang="en-US" sz="1600" dirty="0" smtClean="0">
                <a:solidFill>
                  <a:schemeClr val="bg2">
                    <a:lumMod val="50000"/>
                  </a:schemeClr>
                </a:solidFill>
              </a:rPr>
              <a:t>to operate the underlying infrastructure from </a:t>
            </a:r>
            <a:r>
              <a:rPr lang="en-US" sz="1600" dirty="0" err="1" smtClean="0">
                <a:solidFill>
                  <a:schemeClr val="bg2">
                    <a:lumMod val="50000"/>
                  </a:schemeClr>
                </a:solidFill>
              </a:rPr>
              <a:t>IaaS</a:t>
            </a:r>
            <a:r>
              <a:rPr lang="en-US" sz="1600" dirty="0" smtClean="0">
                <a:solidFill>
                  <a:schemeClr val="bg2">
                    <a:lumMod val="50000"/>
                  </a:schemeClr>
                </a:solidFill>
              </a:rPr>
              <a:t> providers (e.g., VMware, Amazon AWS, </a:t>
            </a:r>
            <a:r>
              <a:rPr lang="en-US" sz="1600" dirty="0" err="1" smtClean="0">
                <a:solidFill>
                  <a:schemeClr val="bg2">
                    <a:lumMod val="50000"/>
                  </a:schemeClr>
                </a:solidFill>
              </a:rPr>
              <a:t>OpenStack</a:t>
            </a:r>
            <a:r>
              <a:rPr lang="en-US" sz="1600" dirty="0" smtClean="0">
                <a:solidFill>
                  <a:schemeClr val="bg2">
                    <a:lumMod val="50000"/>
                  </a:schemeClr>
                </a:solidFill>
              </a:rPr>
              <a:t>). </a:t>
            </a:r>
            <a:endParaRPr lang="en-US" sz="1600" dirty="0">
              <a:solidFill>
                <a:schemeClr val="bg2">
                  <a:lumMod val="50000"/>
                </a:schemeClr>
              </a:solidFill>
            </a:endParaRPr>
          </a:p>
        </p:txBody>
      </p:sp>
      <p:pic>
        <p:nvPicPr>
          <p:cNvPr id="34" name="Picture 33"/>
          <p:cNvPicPr>
            <a:picLocks noChangeAspect="1"/>
          </p:cNvPicPr>
          <p:nvPr/>
        </p:nvPicPr>
        <p:blipFill>
          <a:blip r:embed="rId3" cstate="print"/>
          <a:srcRect b="-4013"/>
          <a:stretch>
            <a:fillRect/>
          </a:stretch>
        </p:blipFill>
        <p:spPr bwMode="auto">
          <a:xfrm>
            <a:off x="5313275" y="3920685"/>
            <a:ext cx="1122934" cy="584304"/>
          </a:xfrm>
          <a:prstGeom prst="rect">
            <a:avLst/>
          </a:prstGeom>
          <a:noFill/>
          <a:ln w="9525">
            <a:noFill/>
            <a:miter lim="800000"/>
            <a:headEnd/>
            <a:tailEnd/>
          </a:ln>
        </p:spPr>
      </p:pic>
      <p:pic>
        <p:nvPicPr>
          <p:cNvPr id="44" name="Picture 43"/>
          <p:cNvPicPr>
            <a:picLocks noChangeAspect="1"/>
          </p:cNvPicPr>
          <p:nvPr/>
        </p:nvPicPr>
        <p:blipFill>
          <a:blip r:embed="rId3" cstate="print"/>
          <a:srcRect b="-4013"/>
          <a:stretch>
            <a:fillRect/>
          </a:stretch>
        </p:blipFill>
        <p:spPr bwMode="auto">
          <a:xfrm>
            <a:off x="6459960" y="3894085"/>
            <a:ext cx="1122934" cy="584304"/>
          </a:xfrm>
          <a:prstGeom prst="rect">
            <a:avLst/>
          </a:prstGeom>
          <a:noFill/>
          <a:ln w="9525">
            <a:noFill/>
            <a:miter lim="800000"/>
            <a:headEnd/>
            <a:tailEnd/>
          </a:ln>
        </p:spPr>
      </p:pic>
      <p:pic>
        <p:nvPicPr>
          <p:cNvPr id="47" name="Picture 46"/>
          <p:cNvPicPr>
            <a:picLocks noChangeAspect="1"/>
          </p:cNvPicPr>
          <p:nvPr/>
        </p:nvPicPr>
        <p:blipFill>
          <a:blip r:embed="rId3" cstate="print"/>
          <a:srcRect b="-4013"/>
          <a:stretch>
            <a:fillRect/>
          </a:stretch>
        </p:blipFill>
        <p:spPr bwMode="auto">
          <a:xfrm>
            <a:off x="7606644" y="3894085"/>
            <a:ext cx="1122934" cy="584304"/>
          </a:xfrm>
          <a:prstGeom prst="rect">
            <a:avLst/>
          </a:prstGeom>
          <a:noFill/>
          <a:ln w="9525">
            <a:noFill/>
            <a:miter lim="800000"/>
            <a:headEnd/>
            <a:tailEnd/>
          </a:ln>
        </p:spPr>
      </p:pic>
      <p:cxnSp>
        <p:nvCxnSpPr>
          <p:cNvPr id="6" name="Elbow Connector 5"/>
          <p:cNvCxnSpPr>
            <a:endCxn id="34" idx="0"/>
          </p:cNvCxnSpPr>
          <p:nvPr/>
        </p:nvCxnSpPr>
        <p:spPr>
          <a:xfrm rot="5400000">
            <a:off x="6260416" y="3161768"/>
            <a:ext cx="373245" cy="1144589"/>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a:off x="6825982" y="3740736"/>
            <a:ext cx="386647" cy="55"/>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H="1">
            <a:off x="7399323" y="3167448"/>
            <a:ext cx="386647" cy="1146629"/>
          </a:xfrm>
          <a:prstGeom prst="bentConnector3">
            <a:avLst>
              <a:gd name="adj1" fmla="val 50000"/>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28634" y="704850"/>
            <a:ext cx="3663584" cy="665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628569" y="407285"/>
            <a:ext cx="772938" cy="261610"/>
          </a:xfrm>
          <a:prstGeom prst="rect">
            <a:avLst/>
          </a:prstGeom>
        </p:spPr>
        <p:txBody>
          <a:bodyPr wrap="square">
            <a:spAutoFit/>
          </a:bodyPr>
          <a:lstStyle/>
          <a:p>
            <a:r>
              <a:rPr lang="en-US" sz="1050" b="1" dirty="0" smtClean="0">
                <a:solidFill>
                  <a:schemeClr val="bg2"/>
                </a:solidFill>
              </a:rPr>
              <a:t>Internet</a:t>
            </a:r>
            <a:endParaRPr lang="en-US" sz="1050" b="1" dirty="0">
              <a:solidFill>
                <a:schemeClr val="bg2"/>
              </a:solidFill>
            </a:endParaRPr>
          </a:p>
        </p:txBody>
      </p:sp>
      <p:pic>
        <p:nvPicPr>
          <p:cNvPr id="23" name="Picture 22" descr="Book alt 2 128x128.png"/>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6472" y="57151"/>
            <a:ext cx="325255" cy="325255"/>
          </a:xfrm>
          <a:prstGeom prst="rect">
            <a:avLst/>
          </a:prstGeom>
        </p:spPr>
      </p:pic>
      <p:pic>
        <p:nvPicPr>
          <p:cNvPr id="24" name="Picture 23" descr="Calendar 128x128.png"/>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1117" y="57151"/>
            <a:ext cx="325255" cy="325255"/>
          </a:xfrm>
          <a:prstGeom prst="rect">
            <a:avLst/>
          </a:prstGeom>
        </p:spPr>
      </p:pic>
      <p:pic>
        <p:nvPicPr>
          <p:cNvPr id="27" name="Picture 26" descr="Factory 128x128.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49259" y="57151"/>
            <a:ext cx="325255" cy="325255"/>
          </a:xfrm>
          <a:prstGeom prst="rect">
            <a:avLst/>
          </a:prstGeom>
        </p:spPr>
      </p:pic>
      <p:pic>
        <p:nvPicPr>
          <p:cNvPr id="49" name="Picture 48" descr="Iphone 128x128.png"/>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12046" y="57151"/>
            <a:ext cx="325255" cy="325255"/>
          </a:xfrm>
          <a:prstGeom prst="rect">
            <a:avLst/>
          </a:prstGeom>
        </p:spPr>
      </p:pic>
      <p:pic>
        <p:nvPicPr>
          <p:cNvPr id="51" name="Picture 50" descr="Movie 128x128.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28330" y="57151"/>
            <a:ext cx="325255" cy="325255"/>
          </a:xfrm>
          <a:prstGeom prst="rect">
            <a:avLst/>
          </a:prstGeom>
        </p:spPr>
      </p:pic>
      <p:pic>
        <p:nvPicPr>
          <p:cNvPr id="58" name="Picture 57" descr="Phone 128x128.png"/>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7401" y="57151"/>
            <a:ext cx="325255" cy="325255"/>
          </a:xfrm>
          <a:prstGeom prst="rect">
            <a:avLst/>
          </a:prstGeom>
        </p:spPr>
      </p:pic>
      <p:pic>
        <p:nvPicPr>
          <p:cNvPr id="60" name="Picture 59" descr="Slideshow 128x128.png"/>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2974" y="57150"/>
            <a:ext cx="325252" cy="325253"/>
          </a:xfrm>
          <a:prstGeom prst="rect">
            <a:avLst/>
          </a:prstGeom>
        </p:spPr>
      </p:pic>
      <p:pic>
        <p:nvPicPr>
          <p:cNvPr id="61" name="Picture 60" descr="Users  alt 128x128.png"/>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70188" y="57151"/>
            <a:ext cx="325255" cy="325255"/>
          </a:xfrm>
          <a:prstGeom prst="rect">
            <a:avLst/>
          </a:prstGeom>
        </p:spPr>
      </p:pic>
      <p:sp>
        <p:nvSpPr>
          <p:cNvPr id="97" name="Rectangle 96"/>
          <p:cNvSpPr/>
          <p:nvPr/>
        </p:nvSpPr>
        <p:spPr>
          <a:xfrm>
            <a:off x="4621392" y="3553408"/>
            <a:ext cx="1072670" cy="415498"/>
          </a:xfrm>
          <a:prstGeom prst="rect">
            <a:avLst/>
          </a:prstGeom>
        </p:spPr>
        <p:txBody>
          <a:bodyPr wrap="square">
            <a:spAutoFit/>
          </a:bodyPr>
          <a:lstStyle/>
          <a:p>
            <a:r>
              <a:rPr lang="en-US" sz="1050" b="1" dirty="0" smtClean="0">
                <a:solidFill>
                  <a:srgbClr val="000000"/>
                </a:solidFill>
              </a:rPr>
              <a:t>Underlying</a:t>
            </a:r>
          </a:p>
          <a:p>
            <a:r>
              <a:rPr lang="en-US" sz="1050" b="1" dirty="0" smtClean="0">
                <a:solidFill>
                  <a:srgbClr val="000000"/>
                </a:solidFill>
              </a:rPr>
              <a:t>Infrastructure</a:t>
            </a:r>
            <a:endParaRPr lang="en-US" sz="1050" b="1" dirty="0">
              <a:solidFill>
                <a:srgbClr val="000000"/>
              </a:solidFill>
            </a:endParaRPr>
          </a:p>
        </p:txBody>
      </p:sp>
      <p:sp>
        <p:nvSpPr>
          <p:cNvPr id="98" name="Rectangle 97"/>
          <p:cNvSpPr/>
          <p:nvPr/>
        </p:nvSpPr>
        <p:spPr>
          <a:xfrm>
            <a:off x="4540337" y="2040497"/>
            <a:ext cx="772938" cy="415498"/>
          </a:xfrm>
          <a:prstGeom prst="rect">
            <a:avLst/>
          </a:prstGeom>
        </p:spPr>
        <p:txBody>
          <a:bodyPr wrap="square">
            <a:spAutoFit/>
          </a:bodyPr>
          <a:lstStyle/>
          <a:p>
            <a:r>
              <a:rPr lang="en-US" sz="1050" b="1" dirty="0" smtClean="0">
                <a:solidFill>
                  <a:srgbClr val="000000"/>
                </a:solidFill>
              </a:rPr>
              <a:t>Cloud</a:t>
            </a:r>
          </a:p>
          <a:p>
            <a:r>
              <a:rPr lang="en-US" sz="1050" b="1" dirty="0" smtClean="0">
                <a:solidFill>
                  <a:srgbClr val="000000"/>
                </a:solidFill>
              </a:rPr>
              <a:t>Foundry</a:t>
            </a:r>
            <a:endParaRPr lang="en-US" sz="1050" b="1" dirty="0">
              <a:solidFill>
                <a:srgbClr val="000000"/>
              </a:solidFill>
            </a:endParaRPr>
          </a:p>
        </p:txBody>
      </p:sp>
      <p:pic>
        <p:nvPicPr>
          <p:cNvPr id="106" name="Picture 105"/>
          <p:cNvPicPr>
            <a:picLocks noChangeAspect="1"/>
          </p:cNvPicPr>
          <p:nvPr/>
        </p:nvPicPr>
        <p:blipFill>
          <a:blip r:embed="rId12" cstate="print">
            <a:clrChange>
              <a:clrFrom>
                <a:srgbClr val="FFFFFF"/>
              </a:clrFrom>
              <a:clrTo>
                <a:srgbClr val="FFFFFF">
                  <a:alpha val="0"/>
                </a:srgbClr>
              </a:clrTo>
            </a:clrChange>
          </a:blip>
          <a:stretch>
            <a:fillRect/>
          </a:stretch>
        </p:blipFill>
        <p:spPr>
          <a:xfrm>
            <a:off x="5521406" y="4110296"/>
            <a:ext cx="720130" cy="181833"/>
          </a:xfrm>
          <a:prstGeom prst="rect">
            <a:avLst/>
          </a:prstGeom>
        </p:spPr>
      </p:pic>
      <p:pic>
        <p:nvPicPr>
          <p:cNvPr id="107"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7802565" y="4043099"/>
            <a:ext cx="602611" cy="243555"/>
          </a:xfrm>
          <a:prstGeom prst="rect">
            <a:avLst/>
          </a:prstGeom>
          <a:noFill/>
        </p:spPr>
      </p:pic>
      <p:pic>
        <p:nvPicPr>
          <p:cNvPr id="94" name="Picture 93"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6652005" y="4052392"/>
            <a:ext cx="662190" cy="219402"/>
          </a:xfrm>
          <a:prstGeom prst="rect">
            <a:avLst/>
          </a:prstGeom>
        </p:spPr>
      </p:pic>
      <p:cxnSp>
        <p:nvCxnSpPr>
          <p:cNvPr id="32" name="Elbow Connector 31"/>
          <p:cNvCxnSpPr>
            <a:stCxn id="23" idx="2"/>
            <a:endCxn id="60" idx="2"/>
          </p:cNvCxnSpPr>
          <p:nvPr/>
        </p:nvCxnSpPr>
        <p:spPr>
          <a:xfrm rot="5400000" flipH="1" flipV="1">
            <a:off x="7022348" y="-1090845"/>
            <a:ext cx="3" cy="2946500"/>
          </a:xfrm>
          <a:prstGeom prst="bentConnector3">
            <a:avLst>
              <a:gd name="adj1" fmla="val -762000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8" idx="2"/>
            <a:endCxn id="49" idx="2"/>
          </p:cNvCxnSpPr>
          <p:nvPr/>
        </p:nvCxnSpPr>
        <p:spPr>
          <a:xfrm rot="16200000" flipH="1">
            <a:off x="7022351" y="-669917"/>
            <a:ext cx="12700" cy="2104645"/>
          </a:xfrm>
          <a:prstGeom prst="bentConnector3">
            <a:avLst>
              <a:gd name="adj1" fmla="val 183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51" idx="2"/>
            <a:endCxn id="24" idx="2"/>
          </p:cNvCxnSpPr>
          <p:nvPr/>
        </p:nvCxnSpPr>
        <p:spPr>
          <a:xfrm rot="16200000" flipH="1">
            <a:off x="7022351" y="-248988"/>
            <a:ext cx="12700" cy="1262787"/>
          </a:xfrm>
          <a:prstGeom prst="bentConnector3">
            <a:avLst>
              <a:gd name="adj1" fmla="val 185981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7" idx="2"/>
            <a:endCxn id="61" idx="2"/>
          </p:cNvCxnSpPr>
          <p:nvPr/>
        </p:nvCxnSpPr>
        <p:spPr>
          <a:xfrm rot="16200000" flipH="1">
            <a:off x="7022351" y="171941"/>
            <a:ext cx="12700" cy="420929"/>
          </a:xfrm>
          <a:prstGeom prst="bentConnector3">
            <a:avLst>
              <a:gd name="adj1" fmla="val 1839874"/>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1000" y="2899444"/>
            <a:ext cx="4275517" cy="1723549"/>
          </a:xfrm>
          <a:prstGeom prst="rect">
            <a:avLst/>
          </a:prstGeom>
          <a:noFill/>
        </p:spPr>
        <p:txBody>
          <a:bodyPr wrap="square" lIns="0" tIns="0" rIns="0" bIns="0" rtlCol="0">
            <a:spAutoFit/>
          </a:bodyPr>
          <a:lstStyle/>
          <a:p>
            <a:pPr defTabSz="457200"/>
            <a:r>
              <a:rPr lang="en-US" sz="1600" b="1" dirty="0" smtClean="0">
                <a:solidFill>
                  <a:srgbClr val="000000"/>
                </a:solidFill>
              </a:rPr>
              <a:t>Service Broker(s) </a:t>
            </a:r>
            <a:r>
              <a:rPr lang="en-US" sz="1600" dirty="0" smtClean="0">
                <a:solidFill>
                  <a:srgbClr val="000000"/>
                </a:solidFill>
              </a:rPr>
              <a:t>– Bind internal/external Services to Applications</a:t>
            </a:r>
          </a:p>
          <a:p>
            <a:pPr defTabSz="457200"/>
            <a:endParaRPr lang="en-US" sz="1600" dirty="0" smtClean="0">
              <a:solidFill>
                <a:srgbClr val="000000"/>
              </a:solidFill>
            </a:endParaRPr>
          </a:p>
          <a:p>
            <a:pPr defTabSz="457200"/>
            <a:r>
              <a:rPr lang="en-US" sz="1600" b="1" dirty="0" smtClean="0">
                <a:solidFill>
                  <a:srgbClr val="000000"/>
                </a:solidFill>
              </a:rPr>
              <a:t>DEA </a:t>
            </a:r>
            <a:r>
              <a:rPr lang="en-US" sz="1600" dirty="0" smtClean="0">
                <a:solidFill>
                  <a:srgbClr val="000000"/>
                </a:solidFill>
              </a:rPr>
              <a:t>– “Droplet Execution Agent”.  </a:t>
            </a:r>
            <a:r>
              <a:rPr lang="en-US" sz="1600" dirty="0" smtClean="0">
                <a:solidFill>
                  <a:schemeClr val="bg2"/>
                </a:solidFill>
              </a:rPr>
              <a:t>Secure </a:t>
            </a:r>
            <a:r>
              <a:rPr lang="en-US" sz="1600" dirty="0">
                <a:solidFill>
                  <a:schemeClr val="bg2"/>
                </a:solidFill>
              </a:rPr>
              <a:t>and fully isolated </a:t>
            </a:r>
            <a:r>
              <a:rPr lang="en-US" sz="1600" dirty="0" smtClean="0">
                <a:solidFill>
                  <a:schemeClr val="bg2"/>
                </a:solidFill>
              </a:rPr>
              <a:t>containers responsible </a:t>
            </a:r>
            <a:r>
              <a:rPr lang="en-US" sz="1600" dirty="0">
                <a:solidFill>
                  <a:schemeClr val="bg2"/>
                </a:solidFill>
              </a:rPr>
              <a:t>for an </a:t>
            </a:r>
            <a:r>
              <a:rPr lang="en-US" sz="1600" dirty="0" smtClean="0">
                <a:solidFill>
                  <a:schemeClr val="bg2"/>
                </a:solidFill>
              </a:rPr>
              <a:t>App’s lifecycle</a:t>
            </a:r>
            <a:r>
              <a:rPr lang="en-US" sz="1600" dirty="0">
                <a:solidFill>
                  <a:schemeClr val="bg2"/>
                </a:solidFill>
              </a:rPr>
              <a:t>: building, starting and stopping Apps as instructed. </a:t>
            </a:r>
            <a:endParaRPr lang="en-US" sz="1600" dirty="0" smtClean="0">
              <a:solidFill>
                <a:schemeClr val="bg2"/>
              </a:solidFill>
            </a:endParaRPr>
          </a:p>
        </p:txBody>
      </p:sp>
    </p:spTree>
    <p:extLst>
      <p:ext uri="{BB962C8B-B14F-4D97-AF65-F5344CB8AC3E}">
        <p14:creationId xmlns:p14="http://schemas.microsoft.com/office/powerpoint/2010/main" val="2737594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50</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3"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5"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6"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7"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8"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9"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1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11"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12"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6" animBg="1" advAuto="0"/>
      <p:bldP spid="1420" grpId="8" animBg="1" advAuto="0"/>
      <p:bldP spid="1398" grpId="5" animBg="1" advAuto="0"/>
      <p:bldP spid="1410" grpId="12" animBg="1" advAuto="0"/>
      <p:bldP spid="1413" grpId="9" animBg="1" advAuto="0"/>
      <p:bldP spid="1421" grpId="11" animBg="1" advAuto="0"/>
      <p:bldP spid="1415" grpId="10" animBg="1" advAuto="0"/>
      <p:bldP spid="1416" grpId="7" animBg="1" advAuto="0"/>
      <p:bldP spid="1417" grpId="1" animBg="1" advAuto="0"/>
      <p:bldP spid="1417" grpId="3" animBg="1" advAuto="0"/>
      <p:bldP spid="1418" grpId="2" animBg="1" advAuto="0"/>
      <p:bldP spid="1418"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Shape 14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51</a:t>
            </a:fld>
            <a:endParaRPr sz="800">
              <a:solidFill>
                <a:srgbClr val="808080"/>
              </a:solidFill>
              <a:uFill>
                <a:solidFill>
                  <a:srgbClr val="808080"/>
                </a:solidFill>
              </a:uFill>
            </a:endParaRPr>
          </a:p>
        </p:txBody>
      </p:sp>
      <p:sp>
        <p:nvSpPr>
          <p:cNvPr id="1424" name="Shape 1424"/>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425" name="Shape 1425"/>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426"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427" name="Shape 1427"/>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t>
            </a:r>
            <a:r>
              <a:rPr sz="2400">
                <a:solidFill>
                  <a:srgbClr val="29756E"/>
                </a:solidFill>
              </a:rPr>
              <a:t>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428023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53</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t>Overview: </a:t>
            </a:r>
            <a:r>
              <a:rPr lang="en-US" sz="2800" dirty="0" smtClean="0"/>
              <a:t>Pushing an Application</a:t>
            </a:r>
            <a:endParaRPr lang="en-US" sz="2800" dirty="0"/>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02622474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Staging and </a:t>
            </a:r>
            <a:r>
              <a:rPr lang="en-US" sz="2800" dirty="0" err="1" smtClean="0">
                <a:solidFill>
                  <a:srgbClr val="0F786E"/>
                </a:solidFill>
              </a:rPr>
              <a:t>Buildpacks</a:t>
            </a:r>
            <a:endParaRPr lang="en-US" sz="2800" dirty="0">
              <a:solidFill>
                <a:srgbClr val="0F786E"/>
              </a:solidFill>
            </a:endParaRP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err="1" smtClean="0">
                <a:solidFill>
                  <a:srgbClr val="5E5E5E"/>
                </a:solidFill>
              </a:rPr>
              <a:t>Buildpacks</a:t>
            </a:r>
            <a:r>
              <a:rPr lang="en-US" sz="2400" dirty="0" smtClean="0">
                <a:solidFill>
                  <a:srgbClr val="5E5E5E"/>
                </a:solidFill>
              </a:rPr>
              <a:t> are responsible for preparing the machine image for an application.</a:t>
            </a:r>
            <a:endParaRPr lang="en-US" sz="2400" dirty="0">
              <a:solidFill>
                <a:srgbClr val="5E5E5E"/>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Buildpack</a:t>
            </a:r>
          </a:p>
        </p:txBody>
      </p:sp>
      <p:sp>
        <p:nvSpPr>
          <p:cNvPr id="16" name="Shape 200"/>
          <p:cNvSpPr/>
          <p:nvPr/>
        </p:nvSpPr>
        <p:spPr>
          <a:xfrm>
            <a:off x="6605323" y="2046092"/>
            <a:ext cx="631776" cy="18289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a:solidFill>
                  <a:srgbClr val="5E5E5E"/>
                </a:solidFill>
                <a:uFill>
                  <a:solidFill>
                    <a:srgbClr val="6C6C6C"/>
                  </a:solidFill>
                </a:uFill>
              </a:rPr>
              <a:t>}</a:t>
            </a:r>
          </a:p>
        </p:txBody>
      </p:sp>
      <p:sp>
        <p:nvSpPr>
          <p:cNvPr id="17" name="Shape 201"/>
          <p:cNvSpPr/>
          <p:nvPr/>
        </p:nvSpPr>
        <p:spPr>
          <a:xfrm>
            <a:off x="7203951" y="2851546"/>
            <a:ext cx="911200"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6C6C6C"/>
                  </a:solidFill>
                </a:uFill>
              </a:rPr>
              <a:t>Droplet</a:t>
            </a:r>
          </a:p>
        </p:txBody>
      </p:sp>
    </p:spTree>
    <p:extLst>
      <p:ext uri="{BB962C8B-B14F-4D97-AF65-F5344CB8AC3E}">
        <p14:creationId xmlns:p14="http://schemas.microsoft.com/office/powerpoint/2010/main" val="39245331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Buildpacks</a:t>
            </a:r>
            <a:endParaRPr lang="en-US" dirty="0">
              <a:solidFill>
                <a:schemeClr val="accent1"/>
              </a:solidFill>
            </a:endParaRPr>
          </a:p>
        </p:txBody>
      </p:sp>
      <p:sp>
        <p:nvSpPr>
          <p:cNvPr id="3" name="Content Placeholder 2"/>
          <p:cNvSpPr>
            <a:spLocks noGrp="1"/>
          </p:cNvSpPr>
          <p:nvPr>
            <p:ph sz="quarter" idx="10"/>
          </p:nvPr>
        </p:nvSpPr>
        <p:spPr/>
        <p:txBody>
          <a:bodyPr/>
          <a:lstStyle/>
          <a:p>
            <a:r>
              <a:rPr lang="en-US" sz="1800" dirty="0" err="1" smtClean="0"/>
              <a:t>Buildpacks</a:t>
            </a:r>
            <a:r>
              <a:rPr lang="en-US" sz="1800" dirty="0" smtClean="0"/>
              <a:t> installed into a Cloud </a:t>
            </a:r>
            <a:r>
              <a:rPr lang="en-US" sz="1800" dirty="0"/>
              <a:t>F</a:t>
            </a:r>
            <a:r>
              <a:rPr lang="en-US" sz="1800" dirty="0" smtClean="0"/>
              <a:t>oundry instance or loaded from an external location at </a:t>
            </a:r>
            <a:r>
              <a:rPr lang="en-US" sz="1800" dirty="0"/>
              <a:t>a</a:t>
            </a:r>
            <a:r>
              <a:rPr lang="en-US" sz="1800" dirty="0" smtClean="0"/>
              <a:t>pp deployment time</a:t>
            </a:r>
          </a:p>
          <a:p>
            <a:r>
              <a:rPr lang="en-US" sz="1800" dirty="0" err="1" smtClean="0"/>
              <a:t>Buildpacks</a:t>
            </a:r>
            <a:r>
              <a:rPr lang="en-US" sz="1800" dirty="0" smtClean="0"/>
              <a:t> provided by public Cloud Foundry</a:t>
            </a:r>
          </a:p>
          <a:p>
            <a:pPr lvl="1"/>
            <a:r>
              <a:rPr lang="en-US" sz="1800" dirty="0" smtClean="0"/>
              <a:t>Java</a:t>
            </a:r>
          </a:p>
          <a:p>
            <a:pPr lvl="1"/>
            <a:r>
              <a:rPr lang="en-US" sz="1800" dirty="0" smtClean="0"/>
              <a:t>Ruby</a:t>
            </a:r>
          </a:p>
          <a:p>
            <a:pPr lvl="1"/>
            <a:r>
              <a:rPr lang="en-US" sz="1800" dirty="0" err="1" smtClean="0"/>
              <a:t>Node.js</a:t>
            </a:r>
            <a:endParaRPr lang="en-US" sz="1800" dirty="0" smtClean="0"/>
          </a:p>
          <a:p>
            <a:r>
              <a:rPr lang="en-US" sz="1800" dirty="0" smtClean="0"/>
              <a:t>Custom Build packs</a:t>
            </a:r>
            <a:endParaRPr lang="en-US" sz="1800" dirty="0"/>
          </a:p>
          <a:p>
            <a:pPr lvl="1"/>
            <a:r>
              <a:rPr lang="en-US" sz="1800" dirty="0" smtClean="0">
                <a:hlinkClick r:id="rId2"/>
              </a:rPr>
              <a:t>Cloud Foundry Community </a:t>
            </a:r>
            <a:r>
              <a:rPr lang="en-US" sz="1800" dirty="0" err="1" smtClean="0">
                <a:hlinkClick r:id="rId2"/>
              </a:rPr>
              <a:t>Buildpack</a:t>
            </a:r>
            <a:endParaRPr lang="en-US" sz="1800" dirty="0" smtClean="0"/>
          </a:p>
          <a:p>
            <a:pPr lvl="1"/>
            <a:r>
              <a:rPr lang="en-US" sz="1800" dirty="0" smtClean="0"/>
              <a:t>Write you own</a:t>
            </a:r>
          </a:p>
        </p:txBody>
      </p:sp>
      <p:sp>
        <p:nvSpPr>
          <p:cNvPr id="5" name="Content Placeholder 2"/>
          <p:cNvSpPr txBox="1">
            <a:spLocks/>
          </p:cNvSpPr>
          <p:nvPr/>
        </p:nvSpPr>
        <p:spPr bwMode="gray">
          <a:xfrm>
            <a:off x="2690815" y="2103963"/>
            <a:ext cx="2986085" cy="3382962"/>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t>Go</a:t>
            </a:r>
          </a:p>
          <a:p>
            <a:pPr lvl="1"/>
            <a:r>
              <a:rPr lang="en-US" sz="1800" dirty="0" smtClean="0"/>
              <a:t>Python</a:t>
            </a:r>
          </a:p>
          <a:p>
            <a:pPr lvl="1"/>
            <a:r>
              <a:rPr lang="en-US" sz="1800" dirty="0" smtClean="0"/>
              <a:t>PHP</a:t>
            </a:r>
          </a:p>
        </p:txBody>
      </p:sp>
    </p:spTree>
    <p:extLst>
      <p:ext uri="{BB962C8B-B14F-4D97-AF65-F5344CB8AC3E}">
        <p14:creationId xmlns:p14="http://schemas.microsoft.com/office/powerpoint/2010/main" val="42344377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Application Staging</a:t>
            </a:r>
            <a:endParaRPr lang="en-US" sz="2800" i="1" dirty="0"/>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892074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2247</TotalTime>
  <Words>2556</Words>
  <Application>Microsoft Macintosh PowerPoint</Application>
  <PresentationFormat>On-screen Show (16:9)</PresentationFormat>
  <Paragraphs>654</Paragraphs>
  <Slides>53</Slides>
  <Notes>12</Notes>
  <HiddenSlides>4</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Default</vt:lpstr>
      <vt:lpstr>Pivotal Cloud Platform Deep Dive</vt:lpstr>
      <vt:lpstr>The Power of Cloud-Native Application Platforms</vt:lpstr>
      <vt:lpstr>Pivotal CF: Technical Capabilities </vt:lpstr>
      <vt:lpstr>PowerPoint Presentation</vt:lpstr>
      <vt:lpstr>Cloud Foundry Architecture</vt:lpstr>
      <vt:lpstr>Overview: Pushing an Application</vt:lpstr>
      <vt:lpstr>PowerPoint Presentation</vt:lpstr>
      <vt:lpstr>Buildpacks</vt:lpstr>
      <vt:lpstr>Application Staging</vt:lpstr>
      <vt:lpstr>PowerPoint Presentation</vt:lpstr>
      <vt:lpstr>PowerPoint Presentation</vt:lpstr>
      <vt:lpstr>PowerPoint Presentation</vt:lpstr>
      <vt:lpstr>PowerPoint Presentation</vt:lpstr>
      <vt:lpstr>PowerPoint Presentation</vt:lpstr>
      <vt:lpstr>Application containers and scaling</vt:lpstr>
      <vt:lpstr>Creating and Binding a Service</vt:lpstr>
      <vt:lpstr>Cloud Foundry Architecture Stack</vt:lpstr>
      <vt:lpstr>What’s on Pivotal CF for an operator?</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PowerPoint Presentation</vt:lpstr>
      <vt:lpstr>Platform Monitoring</vt:lpstr>
      <vt:lpstr>Platform Monitoring</vt:lpstr>
      <vt:lpstr>Platform Monitoring</vt:lpstr>
      <vt:lpstr>PowerPoint Presentation</vt:lpstr>
      <vt:lpstr>4 Layers of built-in High Availability</vt:lpstr>
      <vt:lpstr>4 Layers of built-in High Availability</vt:lpstr>
      <vt:lpstr>App Instance HA</vt:lpstr>
      <vt:lpstr>4 Layers of built-in High Availability</vt:lpstr>
      <vt:lpstr>Platform Processes HA</vt:lpstr>
      <vt:lpstr>Platform Processes HA</vt:lpstr>
      <vt:lpstr>4 Layers of built-in High Availability</vt:lpstr>
      <vt:lpstr>Platform VMs HA</vt:lpstr>
      <vt:lpstr>4 Layers of built-in High Availability</vt:lpstr>
      <vt:lpstr>Availability Zones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Cloud Platform Deep Dive</dc:title>
  <cp:lastModifiedBy>John Gammon</cp:lastModifiedBy>
  <cp:revision>34</cp:revision>
  <dcterms:modified xsi:type="dcterms:W3CDTF">2015-08-21T12:39:05Z</dcterms:modified>
</cp:coreProperties>
</file>